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61" r:id="rId2"/>
  </p:sldMasterIdLst>
  <p:notesMasterIdLst>
    <p:notesMasterId r:id="rId34"/>
  </p:notesMasterIdLst>
  <p:sldIdLst>
    <p:sldId id="256" r:id="rId3"/>
    <p:sldId id="257" r:id="rId4"/>
    <p:sldId id="258" r:id="rId5"/>
    <p:sldId id="269" r:id="rId6"/>
    <p:sldId id="259" r:id="rId7"/>
    <p:sldId id="281" r:id="rId8"/>
    <p:sldId id="280" r:id="rId9"/>
    <p:sldId id="277" r:id="rId10"/>
    <p:sldId id="278" r:id="rId11"/>
    <p:sldId id="279" r:id="rId12"/>
    <p:sldId id="290" r:id="rId13"/>
    <p:sldId id="291" r:id="rId14"/>
    <p:sldId id="261" r:id="rId15"/>
    <p:sldId id="262" r:id="rId16"/>
    <p:sldId id="263" r:id="rId17"/>
    <p:sldId id="264" r:id="rId18"/>
    <p:sldId id="273" r:id="rId19"/>
    <p:sldId id="282" r:id="rId20"/>
    <p:sldId id="283" r:id="rId21"/>
    <p:sldId id="285" r:id="rId22"/>
    <p:sldId id="286" r:id="rId23"/>
    <p:sldId id="287" r:id="rId24"/>
    <p:sldId id="288" r:id="rId25"/>
    <p:sldId id="289" r:id="rId26"/>
    <p:sldId id="274" r:id="rId27"/>
    <p:sldId id="270" r:id="rId28"/>
    <p:sldId id="271" r:id="rId29"/>
    <p:sldId id="272" r:id="rId30"/>
    <p:sldId id="266" r:id="rId31"/>
    <p:sldId id="267" r:id="rId32"/>
    <p:sldId id="268" r:id="rId33"/>
  </p:sldIdLst>
  <p:sldSz cx="9144000" cy="5143500" type="screen16x9"/>
  <p:notesSz cx="6858000" cy="9144000"/>
  <p:embeddedFontLst>
    <p:embeddedFont>
      <p:font typeface="Comic Sans MS" panose="030F0702030302020204" pitchFamily="66"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13" d="100"/>
          <a:sy n="113" d="100"/>
        </p:scale>
        <p:origin x="586" y="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02372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964710392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964710392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66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0964710392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0964710392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32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0964710392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0964710392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33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0964710392_2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0964710392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9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964710392_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964710392_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07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0964710392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0964710392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5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964710392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0964710392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45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4147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0964710392_2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0964710392_2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653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0964710392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0964710392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1794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964710392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0964710392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93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0964710392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0964710392_2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48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pic>
        <p:nvPicPr>
          <p:cNvPr id="55" name="Google Shape;55;p14"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56" name="Google Shape;56;p14"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57" name="Google Shape;57;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58" name="Google Shape;58;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5"/>
        <p:cNvGrpSpPr/>
        <p:nvPr/>
      </p:nvGrpSpPr>
      <p:grpSpPr>
        <a:xfrm>
          <a:off x="0" y="0"/>
          <a:ext cx="0" cy="0"/>
          <a:chOff x="0" y="0"/>
          <a:chExt cx="0" cy="0"/>
        </a:xfrm>
      </p:grpSpPr>
      <p:sp>
        <p:nvSpPr>
          <p:cNvPr id="256" name="Google Shape;25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57"/>
        <p:cNvGrpSpPr/>
        <p:nvPr/>
      </p:nvGrpSpPr>
      <p:grpSpPr>
        <a:xfrm>
          <a:off x="0" y="0"/>
          <a:ext cx="0" cy="0"/>
          <a:chOff x="0" y="0"/>
          <a:chExt cx="0" cy="0"/>
        </a:xfrm>
      </p:grpSpPr>
      <p:pic>
        <p:nvPicPr>
          <p:cNvPr id="258" name="Google Shape;258;p28"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59" name="Google Shape;25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0" name="Google Shape;260;p28"/>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61" name="Google Shape;26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28">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8"/>
          <p:cNvGrpSpPr/>
          <p:nvPr/>
        </p:nvGrpSpPr>
        <p:grpSpPr>
          <a:xfrm>
            <a:off x="0" y="381001"/>
            <a:ext cx="1037850" cy="1016287"/>
            <a:chOff x="0" y="381001"/>
            <a:chExt cx="1037850" cy="1016287"/>
          </a:xfrm>
        </p:grpSpPr>
        <p:sp>
          <p:nvSpPr>
            <p:cNvPr id="267" name="Google Shape;267;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657351" y="2447076"/>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657350" y="2905737"/>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720500" y="3663298"/>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720499" y="412195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3/10/2024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3028950" y="4767263"/>
            <a:ext cx="3086100" cy="273844"/>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3542117" y="1503040"/>
            <a:ext cx="2059766" cy="2059766"/>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3576086"/>
            <a:ext cx="2589147" cy="445380"/>
          </a:xfrm>
        </p:spPr>
        <p:txBody>
          <a:bodyPr anchor="b">
            <a:normAutofit/>
          </a:bodyPr>
          <a:lstStyle>
            <a:lvl1pPr marL="0" indent="0" algn="ctr">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6255499" y="1503040"/>
            <a:ext cx="2059766" cy="2059766"/>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3576086"/>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836188" y="1503039"/>
            <a:ext cx="2059766" cy="2059766"/>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3576085"/>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6" name="Text Placeholder 4">
            <a:extLst>
              <a:ext uri="{FF2B5EF4-FFF2-40B4-BE49-F238E27FC236}">
                <a16:creationId xmlns:a16="http://schemas.microsoft.com/office/drawing/2014/main" id="{48283A7A-4C73-A1F8-47BC-F89899355C41}"/>
              </a:ext>
            </a:extLst>
          </p:cNvPr>
          <p:cNvSpPr>
            <a:spLocks noGrp="1"/>
          </p:cNvSpPr>
          <p:nvPr>
            <p:ph type="body" sz="quarter" idx="26"/>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4207194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1995188"/>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2453849"/>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457200" y="4269656"/>
            <a:ext cx="8229600" cy="404622"/>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37943" y="2340950"/>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37942" y="279961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555386" y="3478928"/>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555385" y="393758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1830"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1829"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819791"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819790"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4819650" y="2814637"/>
            <a:ext cx="3867150" cy="1843088"/>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5521915"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903122"/>
            <a:ext cx="2444385" cy="9113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3534730"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3534730" y="1903122"/>
            <a:ext cx="2444385" cy="89810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5258616"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5258616"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6363891" y="0"/>
            <a:ext cx="2780109" cy="51435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1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7"/>
          <p:cNvGrpSpPr/>
          <p:nvPr/>
        </p:nvGrpSpPr>
        <p:grpSpPr>
          <a:xfrm>
            <a:off x="0" y="381001"/>
            <a:ext cx="1037850" cy="1016287"/>
            <a:chOff x="0" y="381001"/>
            <a:chExt cx="1037850" cy="1016287"/>
          </a:xfrm>
        </p:grpSpPr>
        <p:sp>
          <p:nvSpPr>
            <p:cNvPr id="116" name="Google Shape;116;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9" name="Google Shape;11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0" name="Google Shape;12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3/10/2024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3" name="Google Shape;123;p1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25" name="Google Shape;125;p1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8"/>
          <p:cNvGrpSpPr/>
          <p:nvPr/>
        </p:nvGrpSpPr>
        <p:grpSpPr>
          <a:xfrm>
            <a:off x="0" y="381001"/>
            <a:ext cx="1037850" cy="1016287"/>
            <a:chOff x="0" y="381001"/>
            <a:chExt cx="1037850" cy="1016287"/>
          </a:xfrm>
        </p:grpSpPr>
        <p:sp>
          <p:nvSpPr>
            <p:cNvPr id="130" name="Google Shape;130;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3" name="Google Shape;13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2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0"/>
          <p:cNvGrpSpPr/>
          <p:nvPr/>
        </p:nvGrpSpPr>
        <p:grpSpPr>
          <a:xfrm>
            <a:off x="0" y="381001"/>
            <a:ext cx="1037850" cy="1016287"/>
            <a:chOff x="0" y="381001"/>
            <a:chExt cx="1037850" cy="1016287"/>
          </a:xfrm>
        </p:grpSpPr>
        <p:sp>
          <p:nvSpPr>
            <p:cNvPr id="153" name="Google Shape;153;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6" name="Google Shape;156;p20"/>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7" name="Google Shape;157;p20"/>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8" name="Google Shape;15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9"/>
        <p:cNvGrpSpPr/>
        <p:nvPr/>
      </p:nvGrpSpPr>
      <p:grpSpPr>
        <a:xfrm>
          <a:off x="0" y="0"/>
          <a:ext cx="0" cy="0"/>
          <a:chOff x="0" y="0"/>
          <a:chExt cx="0" cy="0"/>
        </a:xfrm>
      </p:grpSpPr>
      <p:sp>
        <p:nvSpPr>
          <p:cNvPr id="160" name="Google Shape;160;p2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1"/>
          <p:cNvGrpSpPr/>
          <p:nvPr/>
        </p:nvGrpSpPr>
        <p:grpSpPr>
          <a:xfrm>
            <a:off x="0" y="381001"/>
            <a:ext cx="1037850" cy="1016287"/>
            <a:chOff x="0" y="381001"/>
            <a:chExt cx="1037850" cy="1016287"/>
          </a:xfrm>
        </p:grpSpPr>
        <p:sp>
          <p:nvSpPr>
            <p:cNvPr id="165" name="Google Shape;165;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8" name="Google Shape;16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9"/>
        <p:cNvGrpSpPr/>
        <p:nvPr/>
      </p:nvGrpSpPr>
      <p:grpSpPr>
        <a:xfrm>
          <a:off x="0" y="0"/>
          <a:ext cx="0" cy="0"/>
          <a:chOff x="0" y="0"/>
          <a:chExt cx="0" cy="0"/>
        </a:xfrm>
      </p:grpSpPr>
      <p:sp>
        <p:nvSpPr>
          <p:cNvPr id="170" name="Google Shape;170;p2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22"/>
          <p:cNvGrpSpPr/>
          <p:nvPr/>
        </p:nvGrpSpPr>
        <p:grpSpPr>
          <a:xfrm>
            <a:off x="0" y="381001"/>
            <a:ext cx="1037850" cy="1016287"/>
            <a:chOff x="0" y="381001"/>
            <a:chExt cx="1037850" cy="1016287"/>
          </a:xfrm>
        </p:grpSpPr>
        <p:sp>
          <p:nvSpPr>
            <p:cNvPr id="175" name="Google Shape;175;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8" name="Google Shape;178;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9" name="Google Shape;17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2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24"/>
          <p:cNvGrpSpPr/>
          <p:nvPr/>
        </p:nvGrpSpPr>
        <p:grpSpPr>
          <a:xfrm>
            <a:off x="0" y="381001"/>
            <a:ext cx="1037850" cy="1016287"/>
            <a:chOff x="0" y="381001"/>
            <a:chExt cx="1037850" cy="1016287"/>
          </a:xfrm>
        </p:grpSpPr>
        <p:sp>
          <p:nvSpPr>
            <p:cNvPr id="212" name="Google Shape;212;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4"/>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5" name="Google Shape;215;p24"/>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216" name="Google Shape;216;p24"/>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7" name="Google Shape;21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8"/>
        <p:cNvGrpSpPr/>
        <p:nvPr/>
      </p:nvGrpSpPr>
      <p:grpSpPr>
        <a:xfrm>
          <a:off x="0" y="0"/>
          <a:ext cx="0" cy="0"/>
          <a:chOff x="0" y="0"/>
          <a:chExt cx="0" cy="0"/>
        </a:xfrm>
      </p:grpSpPr>
      <p:grpSp>
        <p:nvGrpSpPr>
          <p:cNvPr id="219" name="Google Shape;219;p25"/>
          <p:cNvGrpSpPr/>
          <p:nvPr/>
        </p:nvGrpSpPr>
        <p:grpSpPr>
          <a:xfrm>
            <a:off x="0" y="4128572"/>
            <a:ext cx="698925" cy="684657"/>
            <a:chOff x="0" y="3785672"/>
            <a:chExt cx="698925" cy="684657"/>
          </a:xfrm>
        </p:grpSpPr>
        <p:sp>
          <p:nvSpPr>
            <p:cNvPr id="220" name="Google Shape;220;p2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5"/>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223" name="Google Shape;22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4" name="Google Shape;224;p2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grpSp>
        <p:nvGrpSpPr>
          <p:cNvPr id="229" name="Google Shape;229;p26"/>
          <p:cNvGrpSpPr/>
          <p:nvPr/>
        </p:nvGrpSpPr>
        <p:grpSpPr>
          <a:xfrm>
            <a:off x="4406400" y="0"/>
            <a:ext cx="4737600" cy="5143065"/>
            <a:chOff x="4406400" y="0"/>
            <a:chExt cx="4737600" cy="5143065"/>
          </a:xfrm>
        </p:grpSpPr>
        <p:sp>
          <p:nvSpPr>
            <p:cNvPr id="230" name="Google Shape;230;p2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6"/>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49" name="Google Shape;249;p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0" name="Google Shape;25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1" name="Google Shape;251;p2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76" r:id="rId2"/>
    <p:sldLayoutId id="2147483677" r:id="rId3"/>
    <p:sldLayoutId id="2147483678" r:id="rId4"/>
    <p:sldLayoutId id="2147483679" r:id="rId5"/>
    <p:sldLayoutId id="2147483680" r:id="rId6"/>
    <p:sldLayoutId id="2147483681" r:id="rId7"/>
    <p:sldLayoutId id="2147483682"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714375" y="1385292"/>
            <a:ext cx="7972425"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A8A0EC6-5648-844A-8827-911B00959032}" type="datetimeFigureOut">
              <a:rPr lang="en-US" smtClean="0"/>
              <a:t>3/10/2024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714375" y="272653"/>
            <a:ext cx="7972425" cy="927497"/>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288" userDrawn="1">
          <p15:clr>
            <a:srgbClr val="F26B43"/>
          </p15:clr>
        </p15:guide>
        <p15:guide id="3" pos="450" userDrawn="1">
          <p15:clr>
            <a:srgbClr val="F26B43"/>
          </p15:clr>
        </p15:guide>
        <p15:guide id="4" pos="5472" userDrawn="1">
          <p15:clr>
            <a:srgbClr val="F26B43"/>
          </p15:clr>
        </p15:guide>
        <p15:guide id="5" orient="horz" pos="2934" userDrawn="1">
          <p15:clr>
            <a:srgbClr val="F26B43"/>
          </p15:clr>
        </p15:guide>
        <p15:guide id="6" orient="horz" pos="7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i.org/10.1002/cd.23219873706" TargetMode="External"/><Relationship Id="rId13" Type="http://schemas.openxmlformats.org/officeDocument/2006/relationships/image" Target="../media/image14.jpg"/><Relationship Id="rId3" Type="http://schemas.openxmlformats.org/officeDocument/2006/relationships/hyperlink" Target="HP%20Downloads" TargetMode="External"/><Relationship Id="rId7" Type="http://schemas.openxmlformats.org/officeDocument/2006/relationships/hyperlink" Target="https://www.eecs.ucf.edu/~jjl/pubs/pn1838-ghoshA.pdf" TargetMode="External"/><Relationship Id="rId12"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ieeexplore.ieee.org/abstract/document/9315134" TargetMode="External"/><Relationship Id="rId11" Type="http://schemas.openxmlformats.org/officeDocument/2006/relationships/hyperlink" Target="https://www.sciencedirect.com/science/article/abs/pii/S1567422311000639?via%3Dihub" TargetMode="External"/><Relationship Id="rId5" Type="http://schemas.openxmlformats.org/officeDocument/2006/relationships/hyperlink" Target="https://www.sciencedirect.com/science/article/abs/pii/S0047272720300724" TargetMode="External"/><Relationship Id="rId10" Type="http://schemas.openxmlformats.org/officeDocument/2006/relationships/hyperlink" Target="https://journals.sagepub.com/doi/10.1177/1461444814543995" TargetMode="External"/><Relationship Id="rId4" Type="http://schemas.openxmlformats.org/officeDocument/2006/relationships/hyperlink" Target="EAadhaar_1178544547716620170617180705_19122022101451_unlocked.zip" TargetMode="External"/><Relationship Id="rId9" Type="http://schemas.openxmlformats.org/officeDocument/2006/relationships/hyperlink" Target="https://www.pewresearch.org/internet/2016/01/07/parents-teens-and-digital-monitor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ctrTitle"/>
          </p:nvPr>
        </p:nvSpPr>
        <p:spPr>
          <a:xfrm>
            <a:off x="2955701" y="1236372"/>
            <a:ext cx="6188299" cy="2263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mj-lt"/>
              </a:rPr>
              <a:t>PARENTAL CONTROL SYSTEM WITH CYBER SECURITY</a:t>
            </a:r>
            <a:endParaRPr sz="2800" b="1" dirty="0">
              <a:latin typeface="+mj-lt"/>
            </a:endParaRPr>
          </a:p>
        </p:txBody>
      </p:sp>
      <p:sp>
        <p:nvSpPr>
          <p:cNvPr id="274" name="Google Shape;274;p29"/>
          <p:cNvSpPr txBox="1">
            <a:spLocks noGrp="1"/>
          </p:cNvSpPr>
          <p:nvPr>
            <p:ph type="subTitle" idx="1"/>
          </p:nvPr>
        </p:nvSpPr>
        <p:spPr>
          <a:xfrm>
            <a:off x="5608749" y="2794715"/>
            <a:ext cx="3408426" cy="70518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t>Presented by : 1. Prashant Shukla</a:t>
            </a:r>
          </a:p>
          <a:p>
            <a:pPr marL="0" lvl="0" indent="0" algn="ctr" rtl="0">
              <a:lnSpc>
                <a:spcPct val="115000"/>
              </a:lnSpc>
              <a:spcBef>
                <a:spcPts val="0"/>
              </a:spcBef>
              <a:spcAft>
                <a:spcPts val="1600"/>
              </a:spcAft>
              <a:buNone/>
            </a:pPr>
            <a:r>
              <a:rPr lang="en" dirty="0"/>
              <a:t>2. R. Praneeth</a:t>
            </a:r>
            <a:endParaRP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1000"/>
                                        <p:tgtEl>
                                          <p:spTgt spid="27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1000"/>
                                        <p:tgtEl>
                                          <p:spTgt spid="2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A9991FC-B0BE-835A-2146-26A6F1A08B63}"/>
              </a:ext>
            </a:extLst>
          </p:cNvPr>
          <p:cNvGraphicFramePr>
            <a:graphicFrameLocks noGrp="1"/>
          </p:cNvGraphicFramePr>
          <p:nvPr>
            <p:extLst>
              <p:ext uri="{D42A27DB-BD31-4B8C-83A1-F6EECF244321}">
                <p14:modId xmlns:p14="http://schemas.microsoft.com/office/powerpoint/2010/main" val="4037289202"/>
              </p:ext>
            </p:extLst>
          </p:nvPr>
        </p:nvGraphicFramePr>
        <p:xfrm>
          <a:off x="1069004" y="997791"/>
          <a:ext cx="7655050" cy="3017903"/>
        </p:xfrm>
        <a:graphic>
          <a:graphicData uri="http://schemas.openxmlformats.org/drawingml/2006/table">
            <a:tbl>
              <a:tblPr firstRow="1" bandRow="1">
                <a:tableStyleId>{5C22544A-7EE6-4342-B048-85BDC9FD1C3A}</a:tableStyleId>
              </a:tblPr>
              <a:tblGrid>
                <a:gridCol w="581810">
                  <a:extLst>
                    <a:ext uri="{9D8B030D-6E8A-4147-A177-3AD203B41FA5}">
                      <a16:colId xmlns:a16="http://schemas.microsoft.com/office/drawing/2014/main" val="4248753438"/>
                    </a:ext>
                  </a:extLst>
                </a:gridCol>
                <a:gridCol w="965468">
                  <a:extLst>
                    <a:ext uri="{9D8B030D-6E8A-4147-A177-3AD203B41FA5}">
                      <a16:colId xmlns:a16="http://schemas.microsoft.com/office/drawing/2014/main" val="2584817844"/>
                    </a:ext>
                  </a:extLst>
                </a:gridCol>
                <a:gridCol w="978973">
                  <a:extLst>
                    <a:ext uri="{9D8B030D-6E8A-4147-A177-3AD203B41FA5}">
                      <a16:colId xmlns:a16="http://schemas.microsoft.com/office/drawing/2014/main" val="500750026"/>
                    </a:ext>
                  </a:extLst>
                </a:gridCol>
                <a:gridCol w="675153">
                  <a:extLst>
                    <a:ext uri="{9D8B030D-6E8A-4147-A177-3AD203B41FA5}">
                      <a16:colId xmlns:a16="http://schemas.microsoft.com/office/drawing/2014/main" val="1567014105"/>
                    </a:ext>
                  </a:extLst>
                </a:gridCol>
                <a:gridCol w="1957944">
                  <a:extLst>
                    <a:ext uri="{9D8B030D-6E8A-4147-A177-3AD203B41FA5}">
                      <a16:colId xmlns:a16="http://schemas.microsoft.com/office/drawing/2014/main" val="3824316394"/>
                    </a:ext>
                  </a:extLst>
                </a:gridCol>
                <a:gridCol w="1127505">
                  <a:extLst>
                    <a:ext uri="{9D8B030D-6E8A-4147-A177-3AD203B41FA5}">
                      <a16:colId xmlns:a16="http://schemas.microsoft.com/office/drawing/2014/main" val="4223720238"/>
                    </a:ext>
                  </a:extLst>
                </a:gridCol>
                <a:gridCol w="1368197">
                  <a:extLst>
                    <a:ext uri="{9D8B030D-6E8A-4147-A177-3AD203B41FA5}">
                      <a16:colId xmlns:a16="http://schemas.microsoft.com/office/drawing/2014/main" val="1209964151"/>
                    </a:ext>
                  </a:extLst>
                </a:gridCol>
              </a:tblGrid>
              <a:tr h="343329">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dirty="0"/>
                        <a:t> AUTHOR</a:t>
                      </a:r>
                    </a:p>
                  </a:txBody>
                  <a:tcPr marL="68580" marR="68580" marT="34290" marB="34290"/>
                </a:tc>
                <a:tc>
                  <a:txBody>
                    <a:bodyPr/>
                    <a:lstStyle/>
                    <a:p>
                      <a:r>
                        <a:rPr lang="en-IN" sz="1400" dirty="0"/>
                        <a:t>YEAR</a:t>
                      </a:r>
                    </a:p>
                  </a:txBody>
                  <a:tcPr marL="68580" marR="68580" marT="34290" marB="34290"/>
                </a:tc>
                <a:tc>
                  <a:txBody>
                    <a:bodyPr/>
                    <a:lstStyle/>
                    <a:p>
                      <a:pPr algn="ctr"/>
                      <a:r>
                        <a:rPr lang="en-IN" sz="1400" dirty="0"/>
                        <a:t>        INSIGHTS</a:t>
                      </a:r>
                    </a:p>
                  </a:txBody>
                  <a:tcPr marL="68580" marR="68580" marT="34290" marB="34290"/>
                </a:tc>
                <a:tc>
                  <a:txBody>
                    <a:bodyPr/>
                    <a:lstStyle/>
                    <a:p>
                      <a:r>
                        <a:rPr lang="en-IN" sz="1400" dirty="0"/>
                        <a:t>   MERITS</a:t>
                      </a:r>
                    </a:p>
                  </a:txBody>
                  <a:tcPr marL="68580" marR="68580" marT="34290" marB="34290"/>
                </a:tc>
                <a:tc>
                  <a:txBody>
                    <a:bodyPr/>
                    <a:lstStyle/>
                    <a:p>
                      <a:r>
                        <a:rPr lang="en-IN" sz="1400" dirty="0"/>
                        <a:t> DEMERITS</a:t>
                      </a:r>
                    </a:p>
                  </a:txBody>
                  <a:tcPr marL="68580" marR="68580" marT="34290" marB="34290"/>
                </a:tc>
                <a:extLst>
                  <a:ext uri="{0D108BD9-81ED-4DB2-BD59-A6C34878D82A}">
                    <a16:rowId xmlns:a16="http://schemas.microsoft.com/office/drawing/2014/main" val="2201703930"/>
                  </a:ext>
                </a:extLst>
              </a:tr>
              <a:tr h="2674574">
                <a:tc>
                  <a:txBody>
                    <a:bodyPr/>
                    <a:lstStyle/>
                    <a:p>
                      <a:r>
                        <a:rPr lang="en-IN" sz="1400" dirty="0"/>
                        <a:t>5.</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Impact of Parental Control on Children's Online Activities</a:t>
                      </a:r>
                      <a:endParaRPr lang="en-IN" sz="1400" b="1"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Sarah Coyne, et al.</a:t>
                      </a:r>
                      <a:endParaRPr lang="en-US" sz="1400" dirty="0">
                        <a:latin typeface="+mn-lt"/>
                      </a:endParaRPr>
                    </a:p>
                  </a:txBody>
                  <a:tcPr marL="68580" marR="68580" marT="34290" marB="34290"/>
                </a:tc>
                <a:tc>
                  <a:txBody>
                    <a:bodyPr/>
                    <a:lstStyle/>
                    <a:p>
                      <a:r>
                        <a:rPr lang="en-IN" sz="1400" dirty="0"/>
                        <a:t>2019</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An integrated parental control system that employs AI-driven behavior analysis and advanced encryption techniques. It discusses the system's ability to mitigate risks associated with online gaming, social media, and information sharing.</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This study focuses on the impact of parental control on children and their online activities, offering valuable insights.</a:t>
                      </a: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It's more focused on the effects and may not provide a comprehensive overview of parental control technologies.</a:t>
                      </a:r>
                      <a:endParaRPr lang="en-IN" sz="1400" dirty="0"/>
                    </a:p>
                  </a:txBody>
                  <a:tcPr marL="68580" marR="68580" marT="34290" marB="34290"/>
                </a:tc>
                <a:extLst>
                  <a:ext uri="{0D108BD9-81ED-4DB2-BD59-A6C34878D82A}">
                    <a16:rowId xmlns:a16="http://schemas.microsoft.com/office/drawing/2014/main" val="3239849838"/>
                  </a:ext>
                </a:extLst>
              </a:tr>
            </a:tbl>
          </a:graphicData>
        </a:graphic>
      </p:graphicFrame>
    </p:spTree>
    <p:extLst>
      <p:ext uri="{BB962C8B-B14F-4D97-AF65-F5344CB8AC3E}">
        <p14:creationId xmlns:p14="http://schemas.microsoft.com/office/powerpoint/2010/main" val="278053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A2F0747-92A2-E76B-714D-52DB0E62B940}"/>
              </a:ext>
            </a:extLst>
          </p:cNvPr>
          <p:cNvGraphicFramePr>
            <a:graphicFrameLocks noGrp="1"/>
          </p:cNvGraphicFramePr>
          <p:nvPr>
            <p:extLst>
              <p:ext uri="{D42A27DB-BD31-4B8C-83A1-F6EECF244321}">
                <p14:modId xmlns:p14="http://schemas.microsoft.com/office/powerpoint/2010/main" val="4218733814"/>
              </p:ext>
            </p:extLst>
          </p:nvPr>
        </p:nvGraphicFramePr>
        <p:xfrm>
          <a:off x="1063413" y="1008340"/>
          <a:ext cx="7606453" cy="3126820"/>
        </p:xfrm>
        <a:graphic>
          <a:graphicData uri="http://schemas.openxmlformats.org/drawingml/2006/table">
            <a:tbl>
              <a:tblPr firstRow="1" bandRow="1">
                <a:tableStyleId>{5C22544A-7EE6-4342-B048-85BDC9FD1C3A}</a:tableStyleId>
              </a:tblPr>
              <a:tblGrid>
                <a:gridCol w="578117">
                  <a:extLst>
                    <a:ext uri="{9D8B030D-6E8A-4147-A177-3AD203B41FA5}">
                      <a16:colId xmlns:a16="http://schemas.microsoft.com/office/drawing/2014/main" val="3267815178"/>
                    </a:ext>
                  </a:extLst>
                </a:gridCol>
                <a:gridCol w="959338">
                  <a:extLst>
                    <a:ext uri="{9D8B030D-6E8A-4147-A177-3AD203B41FA5}">
                      <a16:colId xmlns:a16="http://schemas.microsoft.com/office/drawing/2014/main" val="183900623"/>
                    </a:ext>
                  </a:extLst>
                </a:gridCol>
                <a:gridCol w="972758">
                  <a:extLst>
                    <a:ext uri="{9D8B030D-6E8A-4147-A177-3AD203B41FA5}">
                      <a16:colId xmlns:a16="http://schemas.microsoft.com/office/drawing/2014/main" val="1081473333"/>
                    </a:ext>
                  </a:extLst>
                </a:gridCol>
                <a:gridCol w="646161">
                  <a:extLst>
                    <a:ext uri="{9D8B030D-6E8A-4147-A177-3AD203B41FA5}">
                      <a16:colId xmlns:a16="http://schemas.microsoft.com/office/drawing/2014/main" val="1138500455"/>
                    </a:ext>
                  </a:extLst>
                </a:gridCol>
                <a:gridCol w="1781387">
                  <a:extLst>
                    <a:ext uri="{9D8B030D-6E8A-4147-A177-3AD203B41FA5}">
                      <a16:colId xmlns:a16="http://schemas.microsoft.com/office/drawing/2014/main" val="1878944237"/>
                    </a:ext>
                  </a:extLst>
                </a:gridCol>
                <a:gridCol w="1309181">
                  <a:extLst>
                    <a:ext uri="{9D8B030D-6E8A-4147-A177-3AD203B41FA5}">
                      <a16:colId xmlns:a16="http://schemas.microsoft.com/office/drawing/2014/main" val="2943804705"/>
                    </a:ext>
                  </a:extLst>
                </a:gridCol>
                <a:gridCol w="1359511">
                  <a:extLst>
                    <a:ext uri="{9D8B030D-6E8A-4147-A177-3AD203B41FA5}">
                      <a16:colId xmlns:a16="http://schemas.microsoft.com/office/drawing/2014/main" val="3274740992"/>
                    </a:ext>
                  </a:extLst>
                </a:gridCol>
              </a:tblGrid>
              <a:tr h="315040">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dirty="0"/>
                        <a:t> AUTHOR</a:t>
                      </a:r>
                    </a:p>
                  </a:txBody>
                  <a:tcPr marL="68580" marR="68580" marT="34290" marB="34290"/>
                </a:tc>
                <a:tc>
                  <a:txBody>
                    <a:bodyPr/>
                    <a:lstStyle/>
                    <a:p>
                      <a:r>
                        <a:rPr lang="en-IN" sz="1400" dirty="0"/>
                        <a:t>YEAR</a:t>
                      </a:r>
                    </a:p>
                  </a:txBody>
                  <a:tcPr marL="68580" marR="68580" marT="34290" marB="34290"/>
                </a:tc>
                <a:tc>
                  <a:txBody>
                    <a:bodyPr/>
                    <a:lstStyle/>
                    <a:p>
                      <a:pPr algn="ctr"/>
                      <a:r>
                        <a:rPr lang="en-IN" sz="1400" dirty="0"/>
                        <a:t>        INSIGHTS</a:t>
                      </a:r>
                    </a:p>
                  </a:txBody>
                  <a:tcPr marL="68580" marR="68580" marT="34290" marB="34290"/>
                </a:tc>
                <a:tc>
                  <a:txBody>
                    <a:bodyPr/>
                    <a:lstStyle/>
                    <a:p>
                      <a:r>
                        <a:rPr lang="en-IN" sz="1400" dirty="0"/>
                        <a:t>   MERITS</a:t>
                      </a:r>
                    </a:p>
                  </a:txBody>
                  <a:tcPr marL="68580" marR="68580" marT="34290" marB="34290"/>
                </a:tc>
                <a:tc>
                  <a:txBody>
                    <a:bodyPr/>
                    <a:lstStyle/>
                    <a:p>
                      <a:r>
                        <a:rPr lang="en-IN" sz="1400" dirty="0"/>
                        <a:t> DEMERITS</a:t>
                      </a:r>
                    </a:p>
                  </a:txBody>
                  <a:tcPr marL="68580" marR="68580" marT="34290" marB="34290"/>
                </a:tc>
                <a:extLst>
                  <a:ext uri="{0D108BD9-81ED-4DB2-BD59-A6C34878D82A}">
                    <a16:rowId xmlns:a16="http://schemas.microsoft.com/office/drawing/2014/main" val="732430113"/>
                  </a:ext>
                </a:extLst>
              </a:tr>
              <a:tr h="2454195">
                <a:tc>
                  <a:txBody>
                    <a:bodyPr/>
                    <a:lstStyle/>
                    <a:p>
                      <a:r>
                        <a:rPr lang="en-IN" sz="1400" dirty="0"/>
                        <a:t>6.</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Parental Control Technologies and Applications: A Survey</a:t>
                      </a:r>
                      <a:endParaRPr lang="en-IN" sz="1400" b="1"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Armin B. </a:t>
                      </a:r>
                      <a:r>
                        <a:rPr lang="en-IN" sz="1400" b="0" i="0" u="none" strike="noStrike" cap="none" dirty="0" err="1">
                          <a:solidFill>
                            <a:schemeClr val="dk1"/>
                          </a:solidFill>
                          <a:effectLst/>
                          <a:latin typeface="+mn-lt"/>
                          <a:ea typeface="+mn-ea"/>
                          <a:cs typeface="+mn-cs"/>
                          <a:sym typeface="Arial"/>
                        </a:rPr>
                        <a:t>Cremers</a:t>
                      </a:r>
                      <a:r>
                        <a:rPr lang="en-IN" sz="1400" b="0" i="0" u="none" strike="noStrike" cap="none" dirty="0">
                          <a:solidFill>
                            <a:schemeClr val="dk1"/>
                          </a:solidFill>
                          <a:effectLst/>
                          <a:latin typeface="+mn-lt"/>
                          <a:ea typeface="+mn-ea"/>
                          <a:cs typeface="+mn-cs"/>
                          <a:sym typeface="Arial"/>
                        </a:rPr>
                        <a:t>, Christina </a:t>
                      </a:r>
                      <a:r>
                        <a:rPr lang="en-IN" sz="1400" b="0" i="0" u="none" strike="noStrike" cap="none" dirty="0" err="1">
                          <a:solidFill>
                            <a:schemeClr val="dk1"/>
                          </a:solidFill>
                          <a:effectLst/>
                          <a:latin typeface="+mn-lt"/>
                          <a:ea typeface="+mn-ea"/>
                          <a:cs typeface="+mn-cs"/>
                          <a:sym typeface="Arial"/>
                        </a:rPr>
                        <a:t>Pöpper</a:t>
                      </a:r>
                      <a:r>
                        <a:rPr lang="en-IN" sz="1400" b="0" i="0" u="none" strike="noStrike" cap="none" dirty="0">
                          <a:solidFill>
                            <a:schemeClr val="dk1"/>
                          </a:solidFill>
                          <a:effectLst/>
                          <a:latin typeface="+mn-lt"/>
                          <a:ea typeface="+mn-ea"/>
                          <a:cs typeface="+mn-cs"/>
                          <a:sym typeface="Arial"/>
                        </a:rPr>
                        <a:t>, et al.</a:t>
                      </a:r>
                      <a:endParaRPr lang="en-US" sz="1400" dirty="0">
                        <a:latin typeface="+mn-lt"/>
                      </a:endParaRPr>
                    </a:p>
                  </a:txBody>
                  <a:tcPr marL="68580" marR="68580" marT="34290" marB="34290"/>
                </a:tc>
                <a:tc>
                  <a:txBody>
                    <a:bodyPr/>
                    <a:lstStyle/>
                    <a:p>
                      <a:r>
                        <a:rPr lang="en-IN" sz="1400" dirty="0"/>
                        <a:t>2018</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effectLst/>
                          <a:latin typeface="+mn-lt"/>
                          <a:ea typeface="+mn-ea"/>
                          <a:cs typeface="+mn-cs"/>
                          <a:sym typeface="Arial"/>
                        </a:rPr>
                        <a:t>This survey provides a comprehensive overview of parental control technologies and applications, covering content filtering, access control, monitoring, and time management. It discusses the effectiveness of different mechanisms and potential future directions for research and development.</a:t>
                      </a:r>
                      <a:endParaRPr lang="en-IN" sz="12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Comprehensive coverage of parental control mechanisms and applications.</a:t>
                      </a: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Limited discussion on the specific implementation details or evaluation of individual systems.</a:t>
                      </a:r>
                      <a:endParaRPr lang="en-IN" sz="1400" dirty="0"/>
                    </a:p>
                  </a:txBody>
                  <a:tcPr marL="68580" marR="68580" marT="34290" marB="34290"/>
                </a:tc>
                <a:extLst>
                  <a:ext uri="{0D108BD9-81ED-4DB2-BD59-A6C34878D82A}">
                    <a16:rowId xmlns:a16="http://schemas.microsoft.com/office/drawing/2014/main" val="196498464"/>
                  </a:ext>
                </a:extLst>
              </a:tr>
            </a:tbl>
          </a:graphicData>
        </a:graphic>
      </p:graphicFrame>
    </p:spTree>
    <p:extLst>
      <p:ext uri="{BB962C8B-B14F-4D97-AF65-F5344CB8AC3E}">
        <p14:creationId xmlns:p14="http://schemas.microsoft.com/office/powerpoint/2010/main" val="1041993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FEB174A-B694-97FD-376D-3162D6DFD3F4}"/>
              </a:ext>
            </a:extLst>
          </p:cNvPr>
          <p:cNvGraphicFramePr>
            <a:graphicFrameLocks noGrp="1"/>
          </p:cNvGraphicFramePr>
          <p:nvPr>
            <p:extLst>
              <p:ext uri="{D42A27DB-BD31-4B8C-83A1-F6EECF244321}">
                <p14:modId xmlns:p14="http://schemas.microsoft.com/office/powerpoint/2010/main" val="2109214252"/>
              </p:ext>
            </p:extLst>
          </p:nvPr>
        </p:nvGraphicFramePr>
        <p:xfrm>
          <a:off x="1056217" y="1008340"/>
          <a:ext cx="7606453" cy="3370660"/>
        </p:xfrm>
        <a:graphic>
          <a:graphicData uri="http://schemas.openxmlformats.org/drawingml/2006/table">
            <a:tbl>
              <a:tblPr firstRow="1" bandRow="1">
                <a:tableStyleId>{5C22544A-7EE6-4342-B048-85BDC9FD1C3A}</a:tableStyleId>
              </a:tblPr>
              <a:tblGrid>
                <a:gridCol w="578117">
                  <a:extLst>
                    <a:ext uri="{9D8B030D-6E8A-4147-A177-3AD203B41FA5}">
                      <a16:colId xmlns:a16="http://schemas.microsoft.com/office/drawing/2014/main" val="108786968"/>
                    </a:ext>
                  </a:extLst>
                </a:gridCol>
                <a:gridCol w="959338">
                  <a:extLst>
                    <a:ext uri="{9D8B030D-6E8A-4147-A177-3AD203B41FA5}">
                      <a16:colId xmlns:a16="http://schemas.microsoft.com/office/drawing/2014/main" val="855757535"/>
                    </a:ext>
                  </a:extLst>
                </a:gridCol>
                <a:gridCol w="972758">
                  <a:extLst>
                    <a:ext uri="{9D8B030D-6E8A-4147-A177-3AD203B41FA5}">
                      <a16:colId xmlns:a16="http://schemas.microsoft.com/office/drawing/2014/main" val="4101488891"/>
                    </a:ext>
                  </a:extLst>
                </a:gridCol>
                <a:gridCol w="646161">
                  <a:extLst>
                    <a:ext uri="{9D8B030D-6E8A-4147-A177-3AD203B41FA5}">
                      <a16:colId xmlns:a16="http://schemas.microsoft.com/office/drawing/2014/main" val="2712270900"/>
                    </a:ext>
                  </a:extLst>
                </a:gridCol>
                <a:gridCol w="1781387">
                  <a:extLst>
                    <a:ext uri="{9D8B030D-6E8A-4147-A177-3AD203B41FA5}">
                      <a16:colId xmlns:a16="http://schemas.microsoft.com/office/drawing/2014/main" val="3939363998"/>
                    </a:ext>
                  </a:extLst>
                </a:gridCol>
                <a:gridCol w="1309181">
                  <a:extLst>
                    <a:ext uri="{9D8B030D-6E8A-4147-A177-3AD203B41FA5}">
                      <a16:colId xmlns:a16="http://schemas.microsoft.com/office/drawing/2014/main" val="1440121021"/>
                    </a:ext>
                  </a:extLst>
                </a:gridCol>
                <a:gridCol w="1359511">
                  <a:extLst>
                    <a:ext uri="{9D8B030D-6E8A-4147-A177-3AD203B41FA5}">
                      <a16:colId xmlns:a16="http://schemas.microsoft.com/office/drawing/2014/main" val="3628838098"/>
                    </a:ext>
                  </a:extLst>
                </a:gridCol>
              </a:tblGrid>
              <a:tr h="315040">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dirty="0"/>
                        <a:t> AUTHOR</a:t>
                      </a:r>
                    </a:p>
                  </a:txBody>
                  <a:tcPr marL="68580" marR="68580" marT="34290" marB="34290"/>
                </a:tc>
                <a:tc>
                  <a:txBody>
                    <a:bodyPr/>
                    <a:lstStyle/>
                    <a:p>
                      <a:r>
                        <a:rPr lang="en-IN" sz="1400" dirty="0"/>
                        <a:t>YEAR</a:t>
                      </a:r>
                    </a:p>
                  </a:txBody>
                  <a:tcPr marL="68580" marR="68580" marT="34290" marB="34290"/>
                </a:tc>
                <a:tc>
                  <a:txBody>
                    <a:bodyPr/>
                    <a:lstStyle/>
                    <a:p>
                      <a:pPr algn="ctr"/>
                      <a:r>
                        <a:rPr lang="en-IN" sz="1400" dirty="0"/>
                        <a:t>        INSIGHTS</a:t>
                      </a:r>
                    </a:p>
                  </a:txBody>
                  <a:tcPr marL="68580" marR="68580" marT="34290" marB="34290"/>
                </a:tc>
                <a:tc>
                  <a:txBody>
                    <a:bodyPr/>
                    <a:lstStyle/>
                    <a:p>
                      <a:r>
                        <a:rPr lang="en-IN" sz="1400" dirty="0"/>
                        <a:t>   MERITS</a:t>
                      </a:r>
                    </a:p>
                  </a:txBody>
                  <a:tcPr marL="68580" marR="68580" marT="34290" marB="34290"/>
                </a:tc>
                <a:tc>
                  <a:txBody>
                    <a:bodyPr/>
                    <a:lstStyle/>
                    <a:p>
                      <a:r>
                        <a:rPr lang="en-IN" sz="1400" dirty="0"/>
                        <a:t> DEMERITS</a:t>
                      </a:r>
                    </a:p>
                  </a:txBody>
                  <a:tcPr marL="68580" marR="68580" marT="34290" marB="34290"/>
                </a:tc>
                <a:extLst>
                  <a:ext uri="{0D108BD9-81ED-4DB2-BD59-A6C34878D82A}">
                    <a16:rowId xmlns:a16="http://schemas.microsoft.com/office/drawing/2014/main" val="554757445"/>
                  </a:ext>
                </a:extLst>
              </a:tr>
              <a:tr h="2454195">
                <a:tc>
                  <a:txBody>
                    <a:bodyPr/>
                    <a:lstStyle/>
                    <a:p>
                      <a:r>
                        <a:rPr lang="en-IN" sz="1400" dirty="0"/>
                        <a:t>7.</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 Survey on Parental Control Mechanisms in Mobile Devices</a:t>
                      </a:r>
                      <a:endParaRPr lang="en-IN" sz="1400" b="1"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mn-lt"/>
                        </a:rPr>
                        <a:t>Huiran Wu, Qinghua Li, et al.</a:t>
                      </a:r>
                      <a:endParaRPr lang="en-US" sz="1400" dirty="0">
                        <a:latin typeface="+mn-lt"/>
                      </a:endParaRPr>
                    </a:p>
                  </a:txBody>
                  <a:tcPr marL="68580" marR="68580" marT="34290" marB="34290"/>
                </a:tc>
                <a:tc>
                  <a:txBody>
                    <a:bodyPr/>
                    <a:lstStyle/>
                    <a:p>
                      <a:r>
                        <a:rPr lang="en-IN" sz="1400" dirty="0"/>
                        <a:t>2017</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This survey focuses on parental control mechanisms in mobile devices, examining features offered by different mobile operating systems. It discusses effectiveness in addressing online risks and potential impact on children's digital well-being.</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Focus on parental control mechanisms specific to mobile devices.</a:t>
                      </a: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Limited discussion on the comparison between different mobile operating systems.</a:t>
                      </a:r>
                      <a:endParaRPr lang="en-IN" sz="1400" dirty="0"/>
                    </a:p>
                  </a:txBody>
                  <a:tcPr marL="68580" marR="68580" marT="34290" marB="34290"/>
                </a:tc>
                <a:extLst>
                  <a:ext uri="{0D108BD9-81ED-4DB2-BD59-A6C34878D82A}">
                    <a16:rowId xmlns:a16="http://schemas.microsoft.com/office/drawing/2014/main" val="3377408479"/>
                  </a:ext>
                </a:extLst>
              </a:tr>
            </a:tbl>
          </a:graphicData>
        </a:graphic>
      </p:graphicFrame>
    </p:spTree>
    <p:extLst>
      <p:ext uri="{BB962C8B-B14F-4D97-AF65-F5344CB8AC3E}">
        <p14:creationId xmlns:p14="http://schemas.microsoft.com/office/powerpoint/2010/main" val="411069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2799818" y="380899"/>
            <a:ext cx="4260900" cy="914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dirty="0">
                <a:latin typeface="+mj-lt"/>
              </a:rPr>
              <a:t>EXISTING METHOD</a:t>
            </a:r>
            <a:endParaRPr b="1" dirty="0">
              <a:latin typeface="+mj-lt"/>
            </a:endParaRPr>
          </a:p>
        </p:txBody>
      </p:sp>
      <p:sp>
        <p:nvSpPr>
          <p:cNvPr id="328" name="Google Shape;328;p34"/>
          <p:cNvSpPr txBox="1">
            <a:spLocks noGrp="1"/>
          </p:cNvSpPr>
          <p:nvPr>
            <p:ph type="body" idx="1"/>
          </p:nvPr>
        </p:nvSpPr>
        <p:spPr>
          <a:xfrm>
            <a:off x="2799818" y="1294999"/>
            <a:ext cx="6236330" cy="3375554"/>
          </a:xfrm>
          <a:prstGeom prst="rect">
            <a:avLst/>
          </a:prstGeom>
          <a:ln>
            <a:noFill/>
          </a:ln>
        </p:spPr>
        <p:txBody>
          <a:bodyPr spcFirstLastPara="1" wrap="square" lIns="91425" tIns="91425" rIns="91425" bIns="91425" anchor="t" anchorCtr="0">
            <a:noAutofit/>
          </a:bodyPr>
          <a:lstStyle/>
          <a:p>
            <a:pPr marL="0" indent="0" algn="just">
              <a:buNone/>
            </a:pPr>
            <a:r>
              <a:rPr lang="en-US" sz="1400" dirty="0">
                <a:latin typeface="+mn-lt"/>
                <a:cs typeface="Times New Roman" panose="02020603050405020304" pitchFamily="18" charset="0"/>
              </a:rPr>
              <a:t>The existing system lacks comprehensive parental supervision and child safety features. It lacks geo-fencing for location monitoring, access to messages and call logs, watch time tracking, and emergency voice messaging. Additionally, it does not provide AES encryption for secure signup and login processes, leaving users vulnerable to privacy and security risks.</a:t>
            </a:r>
            <a:endParaRPr lang="en-IN" sz="1400" dirty="0">
              <a:latin typeface="+mn-lt"/>
              <a:cs typeface="Times New Roman" panose="02020603050405020304" pitchFamily="18" charset="0"/>
            </a:endParaRPr>
          </a:p>
          <a:p>
            <a:pPr marL="0" indent="0">
              <a:buNone/>
            </a:pPr>
            <a:endParaRPr sz="1400" dirty="0">
              <a:solidFill>
                <a:schemeClr val="lt1"/>
              </a:solidFill>
              <a:latin typeface="+mn-lt"/>
            </a:endParaRPr>
          </a:p>
          <a:p>
            <a:pPr marL="285750" indent="-285750">
              <a:spcBef>
                <a:spcPts val="1600"/>
              </a:spcBef>
            </a:pPr>
            <a:endParaRPr sz="1700" dirty="0">
              <a:solidFill>
                <a:schemeClr val="lt1"/>
              </a:solidFill>
            </a:endParaRPr>
          </a:p>
          <a:p>
            <a:pPr marL="285750" indent="-285750">
              <a:spcBef>
                <a:spcPts val="1600"/>
              </a:spcBef>
              <a:spcAft>
                <a:spcPts val="1600"/>
              </a:spcAft>
            </a:pPr>
            <a:endParaRPr sz="17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
                                        </p:tgtEl>
                                        <p:attrNameLst>
                                          <p:attrName>style.visibility</p:attrName>
                                        </p:attrNameLst>
                                      </p:cBhvr>
                                      <p:to>
                                        <p:strVal val="visible"/>
                                      </p:to>
                                    </p:set>
                                    <p:anim calcmode="lin" valueType="num">
                                      <p:cBhvr additive="base">
                                        <p:cTn id="7" dur="1000"/>
                                        <p:tgtEl>
                                          <p:spTgt spid="32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fade">
                                      <p:cBhvr>
                                        <p:cTn id="10"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title"/>
          </p:nvPr>
        </p:nvSpPr>
        <p:spPr>
          <a:xfrm>
            <a:off x="1049628" y="806840"/>
            <a:ext cx="6665497" cy="5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b="1" dirty="0">
                <a:latin typeface="Arial"/>
                <a:cs typeface="Arial"/>
                <a:sym typeface="Arial"/>
              </a:rPr>
              <a:t>DRAWBACKS IN EXISTING METHOD</a:t>
            </a:r>
            <a:endParaRPr sz="1300" b="1" dirty="0"/>
          </a:p>
        </p:txBody>
      </p:sp>
      <p:sp>
        <p:nvSpPr>
          <p:cNvPr id="2" name="TextBox 1"/>
          <p:cNvSpPr txBox="1"/>
          <p:nvPr/>
        </p:nvSpPr>
        <p:spPr>
          <a:xfrm>
            <a:off x="1049628" y="1616299"/>
            <a:ext cx="4121240" cy="2354491"/>
          </a:xfrm>
          <a:prstGeom prst="rect">
            <a:avLst/>
          </a:prstGeom>
          <a:noFill/>
        </p:spPr>
        <p:txBody>
          <a:bodyPr wrap="square" rtlCol="0">
            <a:spAutoFit/>
          </a:bodyPr>
          <a:lstStyle/>
          <a:p>
            <a:pPr marL="285750" lvl="0" indent="-285750">
              <a:lnSpc>
                <a:spcPct val="15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AES encryption</a:t>
            </a:r>
          </a:p>
          <a:p>
            <a:pPr marL="285750" lvl="6" indent="-285750" algn="just">
              <a:lnSpc>
                <a:spcPct val="20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No geo-fencing &amp; encryption</a:t>
            </a:r>
            <a:endParaRPr lang="en-IN" dirty="0">
              <a:solidFill>
                <a:schemeClr val="bg1"/>
              </a:solidFill>
              <a:latin typeface="+mn-lt"/>
              <a:cs typeface="Times New Roman" panose="02020603050405020304" pitchFamily="18" charset="0"/>
            </a:endParaRPr>
          </a:p>
          <a:p>
            <a:pPr marL="285750" lvl="6" indent="-285750" algn="just">
              <a:lnSpc>
                <a:spcPct val="20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Inadequate parental oversight</a:t>
            </a:r>
          </a:p>
          <a:p>
            <a:pPr marL="285750" lvl="6" indent="-285750" algn="just">
              <a:lnSpc>
                <a:spcPct val="20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Near By Device</a:t>
            </a:r>
          </a:p>
          <a:p>
            <a:pPr marL="285750" lvl="6" indent="-285750" algn="just">
              <a:lnSpc>
                <a:spcPct val="20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No </a:t>
            </a:r>
            <a:r>
              <a:rPr lang="en-US" dirty="0" err="1">
                <a:solidFill>
                  <a:schemeClr val="bg1"/>
                </a:solidFill>
                <a:latin typeface="+mn-lt"/>
                <a:cs typeface="Times New Roman" panose="02020603050405020304" pitchFamily="18" charset="0"/>
              </a:rPr>
              <a:t>Keylogger</a:t>
            </a:r>
            <a:r>
              <a:rPr lang="en-US" dirty="0">
                <a:solidFill>
                  <a:schemeClr val="bg1"/>
                </a:solidFill>
                <a:latin typeface="+mn-lt"/>
                <a:cs typeface="Times New Roman" panose="02020603050405020304" pitchFamily="18" charset="0"/>
              </a:rPr>
              <a:t> Tool</a:t>
            </a:r>
            <a:endParaRPr lang="en-IN" dirty="0">
              <a:latin typeface="+mn-lt"/>
              <a:cs typeface="Times New Roman" panose="02020603050405020304" pitchFamily="18" charset="0"/>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1000"/>
                                        <p:tgtEl>
                                          <p:spTgt spid="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txBox="1">
            <a:spLocks noGrp="1"/>
          </p:cNvSpPr>
          <p:nvPr>
            <p:ph type="title"/>
          </p:nvPr>
        </p:nvSpPr>
        <p:spPr>
          <a:xfrm>
            <a:off x="904765" y="921130"/>
            <a:ext cx="5609700" cy="59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b="1" dirty="0">
                <a:latin typeface="+mn-lt"/>
              </a:rPr>
              <a:t>PROPOSED SYSTEM</a:t>
            </a:r>
            <a:endParaRPr b="1" dirty="0">
              <a:latin typeface="+mn-lt"/>
            </a:endParaRPr>
          </a:p>
        </p:txBody>
      </p:sp>
      <p:pic>
        <p:nvPicPr>
          <p:cNvPr id="340" name="Google Shape;340;p36"/>
          <p:cNvPicPr preferRelativeResize="0"/>
          <p:nvPr/>
        </p:nvPicPr>
        <p:blipFill rotWithShape="1">
          <a:blip r:embed="rId3">
            <a:alphaModFix/>
          </a:blip>
          <a:srcRect l="10857" r="10857"/>
          <a:stretch/>
        </p:blipFill>
        <p:spPr>
          <a:xfrm rot="10800000">
            <a:off x="6240280" y="5276"/>
            <a:ext cx="2898000" cy="2691600"/>
          </a:xfrm>
          <a:prstGeom prst="rtTriangle">
            <a:avLst/>
          </a:prstGeom>
          <a:noFill/>
          <a:ln>
            <a:noFill/>
          </a:ln>
        </p:spPr>
      </p:pic>
      <p:sp>
        <p:nvSpPr>
          <p:cNvPr id="2" name="TextBox 1">
            <a:extLst>
              <a:ext uri="{FF2B5EF4-FFF2-40B4-BE49-F238E27FC236}">
                <a16:creationId xmlns:a16="http://schemas.microsoft.com/office/drawing/2014/main" id="{7625B87B-3547-A4FA-F241-7DB3BC28345D}"/>
              </a:ext>
            </a:extLst>
          </p:cNvPr>
          <p:cNvSpPr txBox="1"/>
          <p:nvPr/>
        </p:nvSpPr>
        <p:spPr>
          <a:xfrm>
            <a:off x="1314178" y="1867360"/>
            <a:ext cx="6576235" cy="2354491"/>
          </a:xfrm>
          <a:prstGeom prst="rect">
            <a:avLst/>
          </a:prstGeom>
          <a:noFill/>
        </p:spPr>
        <p:txBody>
          <a:bodyPr wrap="square" rtlCol="0">
            <a:spAutoFit/>
          </a:bodyPr>
          <a:lstStyle/>
          <a:p>
            <a:pPr algn="just">
              <a:lnSpc>
                <a:spcPct val="150000"/>
              </a:lnSpc>
              <a:buClr>
                <a:schemeClr val="bg1"/>
              </a:buClr>
            </a:pPr>
            <a:r>
              <a:rPr lang="en-US" dirty="0">
                <a:solidFill>
                  <a:schemeClr val="bg1"/>
                </a:solidFill>
                <a:latin typeface="+mn-lt"/>
                <a:cs typeface="Times New Roman" panose="02020603050405020304" pitchFamily="18" charset="0"/>
              </a:rPr>
              <a:t>The proposed system is a comprehensive parental supervision and child safety application. It includes geo-fencing for location monitoring, access to messages and call logs, watch time tracking, and emergency voice messaging. AES encryption secures signup and login processes, ensuring privacy and security. It offers a robust safety network for parents and children, providing peace of mind and assistance during emergencies.</a:t>
            </a:r>
            <a:endParaRPr lang="en-IN" dirty="0">
              <a:solidFill>
                <a:schemeClr val="bg1"/>
              </a:solidFill>
              <a:latin typeface="+mn-lt"/>
              <a:cs typeface="Times New Roman" panose="02020603050405020304" pitchFamily="18" charset="0"/>
            </a:endParaRPr>
          </a:p>
          <a:p>
            <a:pPr>
              <a:lnSpc>
                <a:spcPct val="150000"/>
              </a:lnSpc>
              <a:buClr>
                <a:schemeClr val="bg1"/>
              </a:buClr>
            </a:pP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additive="base">
                                        <p:cTn id="7" dur="1000"/>
                                        <p:tgtEl>
                                          <p:spTgt spid="3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title"/>
          </p:nvPr>
        </p:nvSpPr>
        <p:spPr>
          <a:xfrm>
            <a:off x="1409584" y="905115"/>
            <a:ext cx="7457520" cy="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ADVANTAGES OF PROPOSED SYSTEM</a:t>
            </a:r>
            <a:endParaRPr b="1" dirty="0"/>
          </a:p>
        </p:txBody>
      </p:sp>
      <p:sp>
        <p:nvSpPr>
          <p:cNvPr id="3" name="TextBox 2"/>
          <p:cNvSpPr txBox="1"/>
          <p:nvPr/>
        </p:nvSpPr>
        <p:spPr>
          <a:xfrm>
            <a:off x="1590541" y="1918952"/>
            <a:ext cx="5338293" cy="2314544"/>
          </a:xfrm>
          <a:prstGeom prst="rect">
            <a:avLst/>
          </a:prstGeom>
          <a:noFill/>
        </p:spPr>
        <p:txBody>
          <a:bodyPr wrap="square" rtlCol="0">
            <a:spAutoFit/>
          </a:bodyPr>
          <a:lstStyle/>
          <a:p>
            <a:pPr marL="285750" lvl="0" indent="-285750">
              <a:lnSpc>
                <a:spcPct val="15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Parental supervision app. </a:t>
            </a:r>
            <a:endParaRPr lang="en-IN" dirty="0">
              <a:solidFill>
                <a:schemeClr val="bg1"/>
              </a:solidFill>
              <a:latin typeface="+mn-lt"/>
              <a:cs typeface="Times New Roman" panose="02020603050405020304" pitchFamily="18" charset="0"/>
            </a:endParaRPr>
          </a:p>
          <a:p>
            <a:pPr marL="285750" lvl="0" indent="-285750">
              <a:lnSpc>
                <a:spcPct val="15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Geo-fencing &amp; watch tracking. </a:t>
            </a:r>
            <a:endParaRPr lang="en-IN" dirty="0">
              <a:solidFill>
                <a:schemeClr val="bg1"/>
              </a:solidFill>
              <a:latin typeface="+mn-lt"/>
              <a:cs typeface="Times New Roman" panose="02020603050405020304" pitchFamily="18" charset="0"/>
            </a:endParaRPr>
          </a:p>
          <a:p>
            <a:pPr marL="285750" lvl="0" indent="-285750">
              <a:lnSpc>
                <a:spcPct val="15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AES encryption</a:t>
            </a:r>
          </a:p>
          <a:p>
            <a:pPr marL="285750" lvl="0" indent="-285750">
              <a:lnSpc>
                <a:spcPct val="150000"/>
              </a:lnSpc>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Emergency messaging.</a:t>
            </a:r>
            <a:endParaRPr lang="en-US" dirty="0">
              <a:solidFill>
                <a:schemeClr val="bg1"/>
              </a:solidFill>
              <a:latin typeface="+mn-lt"/>
            </a:endParaRPr>
          </a:p>
          <a:p>
            <a:pPr marL="285750" indent="-285750">
              <a:lnSpc>
                <a:spcPct val="150000"/>
              </a:lnSpc>
              <a:buClr>
                <a:schemeClr val="bg1"/>
              </a:buClr>
              <a:buFont typeface="Arial" panose="020B0604020202020204" pitchFamily="34" charset="0"/>
              <a:buChar char="•"/>
            </a:pPr>
            <a:r>
              <a:rPr lang="en-US" dirty="0">
                <a:solidFill>
                  <a:schemeClr val="bg1"/>
                </a:solidFill>
                <a:latin typeface="+mn-lt"/>
              </a:rPr>
              <a:t>Clipboard Tool</a:t>
            </a:r>
          </a:p>
          <a:p>
            <a:pPr marL="285750" indent="-285750">
              <a:lnSpc>
                <a:spcPct val="150000"/>
              </a:lnSpc>
              <a:buClr>
                <a:schemeClr val="bg1"/>
              </a:buClr>
              <a:buFont typeface="Arial" panose="020B0604020202020204" pitchFamily="34" charset="0"/>
              <a:buChar char="•"/>
            </a:pPr>
            <a:r>
              <a:rPr lang="en-US" dirty="0">
                <a:solidFill>
                  <a:schemeClr val="bg1"/>
                </a:solidFill>
                <a:latin typeface="+mn-lt"/>
              </a:rPr>
              <a:t>Keylogger Tool</a:t>
            </a:r>
          </a:p>
          <a:p>
            <a:pPr marL="285750" indent="-285750">
              <a:lnSpc>
                <a:spcPct val="150000"/>
              </a:lnSpc>
              <a:buClr>
                <a:schemeClr val="bg1"/>
              </a:buClr>
              <a:buFont typeface="Arial" panose="020B0604020202020204" pitchFamily="34" charset="0"/>
              <a:buChar char="•"/>
            </a:pPr>
            <a:r>
              <a:rPr lang="en-US" dirty="0">
                <a:solidFill>
                  <a:schemeClr val="bg1"/>
                </a:solidFill>
                <a:latin typeface="+mn-lt"/>
              </a:rPr>
              <a:t>Daily Routine</a:t>
            </a: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7914" y="262393"/>
            <a:ext cx="5017500" cy="707666"/>
          </a:xfrm>
        </p:spPr>
        <p:txBody>
          <a:bodyPr/>
          <a:lstStyle/>
          <a:p>
            <a:r>
              <a:rPr lang="en-US" sz="2800" b="1" u="sng" dirty="0"/>
              <a:t>MODULES</a:t>
            </a:r>
          </a:p>
        </p:txBody>
      </p:sp>
      <p:sp>
        <p:nvSpPr>
          <p:cNvPr id="3" name="Subtitle 2"/>
          <p:cNvSpPr>
            <a:spLocks noGrp="1"/>
          </p:cNvSpPr>
          <p:nvPr>
            <p:ph type="subTitle" idx="1"/>
          </p:nvPr>
        </p:nvSpPr>
        <p:spPr>
          <a:xfrm>
            <a:off x="4087914" y="811033"/>
            <a:ext cx="3470700" cy="3800724"/>
          </a:xfrm>
        </p:spPr>
        <p:txBody>
          <a:bodyPr/>
          <a:lstStyle/>
          <a:p>
            <a:pPr marL="488950" indent="-342900">
              <a:lnSpc>
                <a:spcPct val="200000"/>
              </a:lnSpc>
              <a:buFont typeface="+mj-lt"/>
              <a:buAutoNum type="arabicPeriod"/>
            </a:pPr>
            <a:r>
              <a:rPr lang="en-US" sz="1600" dirty="0"/>
              <a:t>User Authentication</a:t>
            </a:r>
          </a:p>
          <a:p>
            <a:pPr marL="488950" indent="-342900">
              <a:lnSpc>
                <a:spcPct val="200000"/>
              </a:lnSpc>
              <a:buFont typeface="+mj-lt"/>
              <a:buAutoNum type="arabicPeriod"/>
            </a:pPr>
            <a:r>
              <a:rPr lang="en-US" sz="1600" dirty="0"/>
              <a:t>Location Tracking</a:t>
            </a:r>
          </a:p>
          <a:p>
            <a:pPr marL="488950" indent="-342900">
              <a:lnSpc>
                <a:spcPct val="200000"/>
              </a:lnSpc>
              <a:buFont typeface="+mj-lt"/>
              <a:buAutoNum type="arabicPeriod"/>
            </a:pPr>
            <a:r>
              <a:rPr lang="en-US" sz="1600" dirty="0"/>
              <a:t>Clipboard tool</a:t>
            </a:r>
          </a:p>
          <a:p>
            <a:pPr marL="488950" indent="-342900">
              <a:lnSpc>
                <a:spcPct val="200000"/>
              </a:lnSpc>
              <a:buFont typeface="+mj-lt"/>
              <a:buAutoNum type="arabicPeriod"/>
            </a:pPr>
            <a:r>
              <a:rPr lang="en-US" sz="1600" dirty="0"/>
              <a:t>Routine Work</a:t>
            </a:r>
          </a:p>
          <a:p>
            <a:pPr marL="488950" indent="-342900">
              <a:lnSpc>
                <a:spcPct val="200000"/>
              </a:lnSpc>
              <a:buFont typeface="+mj-lt"/>
              <a:buAutoNum type="arabicPeriod"/>
            </a:pPr>
            <a:r>
              <a:rPr lang="en-US" sz="1600" dirty="0"/>
              <a:t>App management </a:t>
            </a:r>
          </a:p>
          <a:p>
            <a:pPr marL="488950" indent="-342900">
              <a:lnSpc>
                <a:spcPct val="200000"/>
              </a:lnSpc>
              <a:buFont typeface="+mj-lt"/>
              <a:buAutoNum type="arabicPeriod"/>
            </a:pPr>
            <a:r>
              <a:rPr lang="en-US" sz="1600" dirty="0"/>
              <a:t>Reporting and alerts </a:t>
            </a:r>
          </a:p>
          <a:p>
            <a:pPr marL="488950" indent="-342900">
              <a:lnSpc>
                <a:spcPct val="200000"/>
              </a:lnSpc>
              <a:buFont typeface="+mj-lt"/>
              <a:buAutoNum type="arabicPeriod"/>
            </a:pPr>
            <a:r>
              <a:rPr lang="en-US" sz="1600" dirty="0"/>
              <a:t>Remote control</a:t>
            </a:r>
          </a:p>
        </p:txBody>
      </p:sp>
    </p:spTree>
    <p:extLst>
      <p:ext uri="{BB962C8B-B14F-4D97-AF65-F5344CB8AC3E}">
        <p14:creationId xmlns:p14="http://schemas.microsoft.com/office/powerpoint/2010/main" val="37996347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C3CB-71B9-19AF-853B-5D2B5E1D9549}"/>
              </a:ext>
            </a:extLst>
          </p:cNvPr>
          <p:cNvSpPr>
            <a:spLocks noGrp="1"/>
          </p:cNvSpPr>
          <p:nvPr>
            <p:ph type="title"/>
          </p:nvPr>
        </p:nvSpPr>
        <p:spPr/>
        <p:txBody>
          <a:bodyPr/>
          <a:lstStyle/>
          <a:p>
            <a:pPr algn="ctr"/>
            <a:r>
              <a:rPr lang="en-US" b="1" dirty="0"/>
              <a:t>USER AUTHENTICATION</a:t>
            </a:r>
            <a:endParaRPr lang="en-IN" b="1" dirty="0"/>
          </a:p>
        </p:txBody>
      </p:sp>
      <p:sp>
        <p:nvSpPr>
          <p:cNvPr id="3" name="Text Placeholder 2">
            <a:extLst>
              <a:ext uri="{FF2B5EF4-FFF2-40B4-BE49-F238E27FC236}">
                <a16:creationId xmlns:a16="http://schemas.microsoft.com/office/drawing/2014/main" id="{9C8D7B1D-BD68-9A83-7692-5A4EE0AE587E}"/>
              </a:ext>
            </a:extLst>
          </p:cNvPr>
          <p:cNvSpPr>
            <a:spLocks noGrp="1"/>
          </p:cNvSpPr>
          <p:nvPr>
            <p:ph type="body" idx="1"/>
          </p:nvPr>
        </p:nvSpPr>
        <p:spPr/>
        <p:txBody>
          <a:bodyPr/>
          <a:lstStyle/>
          <a:p>
            <a:pPr algn="just"/>
            <a:r>
              <a:rPr lang="en-US" sz="1600" b="1" dirty="0"/>
              <a:t>AES Encryption</a:t>
            </a:r>
            <a:r>
              <a:rPr lang="en-US" sz="1600" dirty="0"/>
              <a:t>: Utilized for secure storage of sensitive data like passwords.</a:t>
            </a:r>
          </a:p>
          <a:p>
            <a:pPr algn="just"/>
            <a:endParaRPr lang="en-US" sz="1600" dirty="0"/>
          </a:p>
          <a:p>
            <a:pPr algn="just"/>
            <a:r>
              <a:rPr lang="en-US" sz="1600" b="1" dirty="0"/>
              <a:t>MPIN Verification</a:t>
            </a:r>
            <a:r>
              <a:rPr lang="en-US" sz="1600" dirty="0"/>
              <a:t>: Employed for user identity confirmation alongside passwords.</a:t>
            </a:r>
          </a:p>
          <a:p>
            <a:pPr algn="just"/>
            <a:endParaRPr lang="en-US" sz="1600" dirty="0"/>
          </a:p>
          <a:p>
            <a:pPr algn="just"/>
            <a:r>
              <a:rPr lang="en-US" sz="1600" b="1" dirty="0"/>
              <a:t>Separate Login Pages</a:t>
            </a:r>
            <a:r>
              <a:rPr lang="en-US" sz="1600" dirty="0"/>
              <a:t>: Designed for parents and children, ensuring access control.</a:t>
            </a:r>
          </a:p>
        </p:txBody>
      </p:sp>
    </p:spTree>
    <p:extLst>
      <p:ext uri="{BB962C8B-B14F-4D97-AF65-F5344CB8AC3E}">
        <p14:creationId xmlns:p14="http://schemas.microsoft.com/office/powerpoint/2010/main" val="28708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0E6-EE2F-2F54-977D-596CE69067BA}"/>
              </a:ext>
            </a:extLst>
          </p:cNvPr>
          <p:cNvSpPr>
            <a:spLocks noGrp="1"/>
          </p:cNvSpPr>
          <p:nvPr>
            <p:ph type="title"/>
          </p:nvPr>
        </p:nvSpPr>
        <p:spPr/>
        <p:txBody>
          <a:bodyPr/>
          <a:lstStyle/>
          <a:p>
            <a:pPr algn="ctr"/>
            <a:r>
              <a:rPr lang="en-US" sz="2400" b="1" dirty="0"/>
              <a:t>LOCATION TRACKING</a:t>
            </a:r>
            <a:br>
              <a:rPr lang="en-US" sz="2400" dirty="0"/>
            </a:br>
            <a:endParaRPr lang="en-IN" dirty="0"/>
          </a:p>
        </p:txBody>
      </p:sp>
      <p:sp>
        <p:nvSpPr>
          <p:cNvPr id="3" name="Text Placeholder 2">
            <a:extLst>
              <a:ext uri="{FF2B5EF4-FFF2-40B4-BE49-F238E27FC236}">
                <a16:creationId xmlns:a16="http://schemas.microsoft.com/office/drawing/2014/main" id="{03E40E0A-A0F1-CB3D-446F-DD19DBFED2AE}"/>
              </a:ext>
            </a:extLst>
          </p:cNvPr>
          <p:cNvSpPr>
            <a:spLocks noGrp="1"/>
          </p:cNvSpPr>
          <p:nvPr>
            <p:ph type="body" idx="1"/>
          </p:nvPr>
        </p:nvSpPr>
        <p:spPr>
          <a:xfrm>
            <a:off x="3896104" y="1307850"/>
            <a:ext cx="5125975" cy="2686103"/>
          </a:xfrm>
        </p:spPr>
        <p:txBody>
          <a:bodyPr/>
          <a:lstStyle/>
          <a:p>
            <a:pPr algn="just"/>
            <a:r>
              <a:rPr lang="en-US" sz="1600" b="1" dirty="0"/>
              <a:t>Geofencing Tool: </a:t>
            </a:r>
            <a:r>
              <a:rPr lang="en-US" sz="1600" dirty="0"/>
              <a:t>Sets virtual boundaries for alerts.</a:t>
            </a:r>
          </a:p>
          <a:p>
            <a:pPr algn="just"/>
            <a:endParaRPr lang="en-US" sz="1600" dirty="0"/>
          </a:p>
          <a:p>
            <a:pPr algn="just"/>
            <a:r>
              <a:rPr lang="en-US" sz="1600" b="1" dirty="0"/>
              <a:t>Nearby User Identification: </a:t>
            </a:r>
            <a:r>
              <a:rPr lang="en-US" sz="1600" dirty="0"/>
              <a:t>Detects unfamiliar individuals nearby.</a:t>
            </a:r>
          </a:p>
          <a:p>
            <a:pPr algn="just"/>
            <a:endParaRPr lang="en-US" sz="1600" dirty="0"/>
          </a:p>
          <a:p>
            <a:pPr algn="just"/>
            <a:r>
              <a:rPr lang="en-US" sz="1600" b="1" dirty="0"/>
              <a:t>Enhanced Monitoring: </a:t>
            </a:r>
            <a:r>
              <a:rPr lang="en-US" sz="1600" dirty="0"/>
              <a:t>Provides real-time location and contact updates.</a:t>
            </a:r>
          </a:p>
          <a:p>
            <a:pPr algn="just"/>
            <a:endParaRPr lang="en-US" b="1" dirty="0"/>
          </a:p>
          <a:p>
            <a:pPr algn="just"/>
            <a:endParaRPr lang="en-US" b="1" dirty="0"/>
          </a:p>
          <a:p>
            <a:pPr algn="just"/>
            <a:endParaRPr lang="en-US" b="1" dirty="0"/>
          </a:p>
        </p:txBody>
      </p:sp>
    </p:spTree>
    <p:extLst>
      <p:ext uri="{BB962C8B-B14F-4D97-AF65-F5344CB8AC3E}">
        <p14:creationId xmlns:p14="http://schemas.microsoft.com/office/powerpoint/2010/main" val="49644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 y="1899634"/>
            <a:ext cx="9144000" cy="901521"/>
          </a:xfrm>
          <a:prstGeom prst="rect">
            <a:avLst/>
          </a:prstGeom>
        </p:spPr>
        <p:txBody>
          <a:bodyPr spcFirstLastPara="1" wrap="square" lIns="91425" tIns="91425" rIns="91425" bIns="91425" anchor="t" anchorCtr="0">
            <a:noAutofit/>
          </a:bodyPr>
          <a:lstStyle/>
          <a:p>
            <a:pPr marL="0" lvl="0" indent="0">
              <a:lnSpc>
                <a:spcPct val="100000"/>
              </a:lnSpc>
              <a:buNone/>
            </a:pPr>
            <a:r>
              <a:rPr lang="en" sz="2200" b="1" dirty="0">
                <a:latin typeface="Arial"/>
                <a:ea typeface="Arial"/>
                <a:cs typeface="Arial"/>
                <a:sym typeface="Arial"/>
              </a:rPr>
              <a:t>	</a:t>
            </a:r>
            <a:r>
              <a:rPr lang="en" sz="1700" b="1" dirty="0">
                <a:latin typeface="Comic Sans MS"/>
                <a:ea typeface="Comic Sans MS"/>
                <a:cs typeface="Comic Sans MS"/>
                <a:sym typeface="Comic Sans MS"/>
              </a:rPr>
              <a:t>Project Supervisor          : </a:t>
            </a:r>
            <a:r>
              <a:rPr lang="en-US" sz="1800" b="1" dirty="0">
                <a:latin typeface="Comic Sans MS" panose="030F0702030302020204" pitchFamily="66" charset="0"/>
                <a:cs typeface="Arial" panose="020B0604020202020204" pitchFamily="34" charset="0"/>
              </a:rPr>
              <a:t>Ms. </a:t>
            </a:r>
            <a:r>
              <a:rPr lang="en-US" sz="1800" b="1" dirty="0" err="1">
                <a:latin typeface="Comic Sans MS" panose="030F0702030302020204" pitchFamily="66" charset="0"/>
                <a:cs typeface="Arial" panose="020B0604020202020204" pitchFamily="34" charset="0"/>
              </a:rPr>
              <a:t>Santhiya</a:t>
            </a:r>
            <a:r>
              <a:rPr lang="en-US" sz="1800" b="1" dirty="0">
                <a:latin typeface="Comic Sans MS" panose="030F0702030302020204" pitchFamily="66" charset="0"/>
                <a:cs typeface="Arial" panose="020B0604020202020204" pitchFamily="34" charset="0"/>
              </a:rPr>
              <a:t> P</a:t>
            </a:r>
            <a:endParaRPr sz="1700" b="1" dirty="0">
              <a:latin typeface="Comic Sans MS" panose="030F0702030302020204" pitchFamily="66" charset="0"/>
              <a:ea typeface="Comic Sans MS"/>
              <a:cs typeface="Arial" panose="020B0604020202020204" pitchFamily="34" charset="0"/>
              <a:sym typeface="Comic Sans MS"/>
            </a:endParaRPr>
          </a:p>
          <a:p>
            <a:pPr marL="0" lvl="0" indent="0" algn="l" rtl="0">
              <a:lnSpc>
                <a:spcPct val="100000"/>
              </a:lnSpc>
              <a:spcBef>
                <a:spcPts val="1600"/>
              </a:spcBef>
              <a:spcAft>
                <a:spcPts val="0"/>
              </a:spcAft>
              <a:buNone/>
            </a:pPr>
            <a:r>
              <a:rPr lang="en" sz="1700" b="1" dirty="0">
                <a:latin typeface="Comic Sans MS"/>
                <a:ea typeface="Comic Sans MS"/>
                <a:cs typeface="Comic Sans MS"/>
                <a:sym typeface="Comic Sans MS"/>
              </a:rPr>
              <a:t>	Team ID 		 : CSE-436</a:t>
            </a:r>
            <a:endParaRPr dirty="0"/>
          </a:p>
        </p:txBody>
      </p:sp>
      <p:pic>
        <p:nvPicPr>
          <p:cNvPr id="280" name="Google Shape;280;p30"/>
          <p:cNvPicPr preferRelativeResize="0"/>
          <p:nvPr/>
        </p:nvPicPr>
        <p:blipFill>
          <a:blip r:embed="rId3">
            <a:alphaModFix/>
          </a:blip>
          <a:stretch>
            <a:fillRect/>
          </a:stretch>
        </p:blipFill>
        <p:spPr>
          <a:xfrm>
            <a:off x="0" y="0"/>
            <a:ext cx="9144001" cy="1429555"/>
          </a:xfrm>
          <a:prstGeom prst="rect">
            <a:avLst/>
          </a:prstGeom>
          <a:noFill/>
          <a:ln>
            <a:noFill/>
          </a:ln>
        </p:spPr>
      </p:pic>
      <p:sp>
        <p:nvSpPr>
          <p:cNvPr id="281" name="Google Shape;281;p30"/>
          <p:cNvSpPr txBox="1"/>
          <p:nvPr/>
        </p:nvSpPr>
        <p:spPr>
          <a:xfrm>
            <a:off x="1790166" y="1429555"/>
            <a:ext cx="5666700" cy="814552"/>
          </a:xfrm>
          <a:prstGeom prst="rect">
            <a:avLst/>
          </a:prstGeom>
          <a:noFill/>
          <a:ln>
            <a:noFill/>
          </a:ln>
        </p:spPr>
        <p:txBody>
          <a:bodyPr spcFirstLastPara="1" wrap="square" lIns="91425" tIns="91425" rIns="91425" bIns="91425" anchor="t" anchorCtr="0">
            <a:spAutoFit/>
          </a:bodyPr>
          <a:lstStyle/>
          <a:p>
            <a:pPr lvl="0" algn="ctr">
              <a:lnSpc>
                <a:spcPct val="115000"/>
              </a:lnSpc>
              <a:spcAft>
                <a:spcPts val="1600"/>
              </a:spcAft>
            </a:pPr>
            <a:r>
              <a:rPr lang="en-US" sz="2400" b="1" u="sng" dirty="0">
                <a:solidFill>
                  <a:schemeClr val="bg1"/>
                </a:solidFill>
              </a:rPr>
              <a:t>PARENTAL CONTROL SYSTEM</a:t>
            </a:r>
            <a:endParaRPr sz="2400" b="1" u="sng" dirty="0">
              <a:solidFill>
                <a:schemeClr val="bg1"/>
              </a:solidFill>
              <a:latin typeface="Lato"/>
              <a:ea typeface="Lato"/>
              <a:cs typeface="Lato"/>
              <a:sym typeface="Lato"/>
            </a:endParaRPr>
          </a:p>
        </p:txBody>
      </p:sp>
      <p:sp>
        <p:nvSpPr>
          <p:cNvPr id="3" name="TextBox 2"/>
          <p:cNvSpPr txBox="1"/>
          <p:nvPr/>
        </p:nvSpPr>
        <p:spPr>
          <a:xfrm>
            <a:off x="3934495" y="3071178"/>
            <a:ext cx="2427668" cy="1523494"/>
          </a:xfrm>
          <a:prstGeom prst="rect">
            <a:avLst/>
          </a:prstGeom>
          <a:noFill/>
        </p:spPr>
        <p:txBody>
          <a:bodyPr wrap="square" rtlCol="0">
            <a:spAutoFit/>
          </a:bodyPr>
          <a:lstStyle/>
          <a:p>
            <a:pPr algn="ctr"/>
            <a:r>
              <a:rPr lang="en-US" sz="1600" b="1" u="sng" dirty="0">
                <a:solidFill>
                  <a:schemeClr val="bg1"/>
                </a:solidFill>
              </a:rPr>
              <a:t>Member 1</a:t>
            </a:r>
          </a:p>
          <a:p>
            <a:pPr algn="ctr"/>
            <a:endParaRPr lang="en-US" u="sng" dirty="0">
              <a:solidFill>
                <a:schemeClr val="bg1"/>
              </a:solidFill>
            </a:endParaRPr>
          </a:p>
          <a:p>
            <a:pPr>
              <a:lnSpc>
                <a:spcPct val="150000"/>
              </a:lnSpc>
            </a:pPr>
            <a:r>
              <a:rPr lang="en-US" dirty="0">
                <a:solidFill>
                  <a:schemeClr val="bg1"/>
                </a:solidFill>
              </a:rPr>
              <a:t>Name      :  </a:t>
            </a:r>
            <a:r>
              <a:rPr lang="en-US" dirty="0" err="1">
                <a:solidFill>
                  <a:schemeClr val="bg1"/>
                </a:solidFill>
              </a:rPr>
              <a:t>Prashant</a:t>
            </a:r>
            <a:r>
              <a:rPr lang="en-US" dirty="0">
                <a:solidFill>
                  <a:schemeClr val="bg1"/>
                </a:solidFill>
              </a:rPr>
              <a:t> Shukla</a:t>
            </a:r>
          </a:p>
          <a:p>
            <a:pPr>
              <a:lnSpc>
                <a:spcPct val="150000"/>
              </a:lnSpc>
            </a:pPr>
            <a:r>
              <a:rPr lang="en-US" dirty="0" err="1">
                <a:solidFill>
                  <a:schemeClr val="bg1"/>
                </a:solidFill>
              </a:rPr>
              <a:t>Reg</a:t>
            </a:r>
            <a:r>
              <a:rPr lang="en-US" dirty="0">
                <a:solidFill>
                  <a:schemeClr val="bg1"/>
                </a:solidFill>
              </a:rPr>
              <a:t> No.  :  40110987</a:t>
            </a:r>
          </a:p>
          <a:p>
            <a:pPr>
              <a:lnSpc>
                <a:spcPct val="150000"/>
              </a:lnSpc>
            </a:pPr>
            <a:r>
              <a:rPr lang="en-US" dirty="0">
                <a:solidFill>
                  <a:schemeClr val="bg1"/>
                </a:solidFill>
              </a:rPr>
              <a:t>Section   :  CSE D2</a:t>
            </a:r>
          </a:p>
        </p:txBody>
      </p:sp>
      <p:sp>
        <p:nvSpPr>
          <p:cNvPr id="4" name="TextBox 3"/>
          <p:cNvSpPr txBox="1"/>
          <p:nvPr/>
        </p:nvSpPr>
        <p:spPr>
          <a:xfrm>
            <a:off x="6561787" y="3071178"/>
            <a:ext cx="2582213" cy="1738938"/>
          </a:xfrm>
          <a:prstGeom prst="rect">
            <a:avLst/>
          </a:prstGeom>
          <a:noFill/>
        </p:spPr>
        <p:txBody>
          <a:bodyPr wrap="square" rtlCol="0">
            <a:spAutoFit/>
          </a:bodyPr>
          <a:lstStyle/>
          <a:p>
            <a:pPr algn="ctr"/>
            <a:r>
              <a:rPr lang="en-US" sz="1600" b="1" u="sng" dirty="0">
                <a:solidFill>
                  <a:schemeClr val="bg1"/>
                </a:solidFill>
              </a:rPr>
              <a:t>Member 2</a:t>
            </a:r>
          </a:p>
          <a:p>
            <a:pPr algn="ctr"/>
            <a:endParaRPr lang="en-US" b="1" u="sng" dirty="0">
              <a:solidFill>
                <a:schemeClr val="bg1"/>
              </a:solidFill>
            </a:endParaRPr>
          </a:p>
          <a:p>
            <a:pPr>
              <a:lnSpc>
                <a:spcPct val="150000"/>
              </a:lnSpc>
            </a:pPr>
            <a:r>
              <a:rPr lang="en-US" dirty="0">
                <a:solidFill>
                  <a:schemeClr val="bg1"/>
                </a:solidFill>
              </a:rPr>
              <a:t>Name      :  R. </a:t>
            </a:r>
            <a:r>
              <a:rPr lang="en-US" dirty="0" err="1">
                <a:solidFill>
                  <a:schemeClr val="bg1"/>
                </a:solidFill>
              </a:rPr>
              <a:t>Praneeth</a:t>
            </a:r>
            <a:endParaRPr lang="en-US" dirty="0">
              <a:solidFill>
                <a:schemeClr val="bg1"/>
              </a:solidFill>
            </a:endParaRPr>
          </a:p>
          <a:p>
            <a:pPr>
              <a:lnSpc>
                <a:spcPct val="150000"/>
              </a:lnSpc>
            </a:pPr>
            <a:r>
              <a:rPr lang="en-US" dirty="0" err="1">
                <a:solidFill>
                  <a:schemeClr val="bg1"/>
                </a:solidFill>
              </a:rPr>
              <a:t>Reg</a:t>
            </a:r>
            <a:r>
              <a:rPr lang="en-US" dirty="0">
                <a:solidFill>
                  <a:schemeClr val="bg1"/>
                </a:solidFill>
              </a:rPr>
              <a:t> No.  :  40110982</a:t>
            </a:r>
          </a:p>
          <a:p>
            <a:pPr>
              <a:lnSpc>
                <a:spcPct val="150000"/>
              </a:lnSpc>
            </a:pPr>
            <a:r>
              <a:rPr lang="en-US" dirty="0">
                <a:solidFill>
                  <a:schemeClr val="bg1"/>
                </a:solidFill>
              </a:rPr>
              <a:t>Section   :  CSE D2</a:t>
            </a:r>
          </a:p>
          <a:p>
            <a:pPr algn="ctr"/>
            <a:endParaRPr lang="en-US" b="1" u="sng"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childTnLst>
                                </p:cTn>
                              </p:par>
                              <p:par>
                                <p:cTn id="8" presetID="2" presetClass="entr" presetSubtype="8"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 calcmode="lin" valueType="num">
                                      <p:cBhvr additive="base">
                                        <p:cTn id="10" dur="1000"/>
                                        <p:tgtEl>
                                          <p:spTgt spid="2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6D9F-B881-0C39-4DDE-EC7B876F3F5E}"/>
              </a:ext>
            </a:extLst>
          </p:cNvPr>
          <p:cNvSpPr>
            <a:spLocks noGrp="1"/>
          </p:cNvSpPr>
          <p:nvPr>
            <p:ph type="title"/>
          </p:nvPr>
        </p:nvSpPr>
        <p:spPr>
          <a:xfrm>
            <a:off x="3214353" y="547963"/>
            <a:ext cx="7038900" cy="678010"/>
          </a:xfrm>
        </p:spPr>
        <p:txBody>
          <a:bodyPr/>
          <a:lstStyle/>
          <a:p>
            <a:r>
              <a:rPr lang="en-US" sz="2400" b="1" dirty="0">
                <a:solidFill>
                  <a:schemeClr val="bg1"/>
                </a:solidFill>
              </a:rPr>
              <a:t>CLIPBOARD TOOL</a:t>
            </a:r>
            <a:endParaRPr lang="en-IN" b="1" dirty="0"/>
          </a:p>
        </p:txBody>
      </p:sp>
      <p:sp>
        <p:nvSpPr>
          <p:cNvPr id="3" name="Text Placeholder 2">
            <a:extLst>
              <a:ext uri="{FF2B5EF4-FFF2-40B4-BE49-F238E27FC236}">
                <a16:creationId xmlns:a16="http://schemas.microsoft.com/office/drawing/2014/main" id="{A76E9CE9-442C-102B-70D4-E5FBB02F37FE}"/>
              </a:ext>
            </a:extLst>
          </p:cNvPr>
          <p:cNvSpPr>
            <a:spLocks noGrp="1"/>
          </p:cNvSpPr>
          <p:nvPr>
            <p:ph type="body" idx="1"/>
          </p:nvPr>
        </p:nvSpPr>
        <p:spPr>
          <a:xfrm>
            <a:off x="4085758" y="1292730"/>
            <a:ext cx="4318500" cy="2933830"/>
          </a:xfrm>
        </p:spPr>
        <p:txBody>
          <a:bodyPr/>
          <a:lstStyle/>
          <a:p>
            <a:pPr algn="just"/>
            <a:r>
              <a:rPr lang="en-US" sz="1400" b="1" dirty="0">
                <a:solidFill>
                  <a:schemeClr val="bg1"/>
                </a:solidFill>
              </a:rPr>
              <a:t>Content Monitoring</a:t>
            </a:r>
            <a:r>
              <a:rPr lang="en-US" sz="1400" dirty="0">
                <a:solidFill>
                  <a:schemeClr val="bg1"/>
                </a:solidFill>
              </a:rPr>
              <a:t>: Tracks text, images, and files copied to the device's clipboard.</a:t>
            </a:r>
          </a:p>
          <a:p>
            <a:pPr algn="just"/>
            <a:endParaRPr lang="en-US" sz="1400" dirty="0">
              <a:solidFill>
                <a:schemeClr val="bg1"/>
              </a:solidFill>
            </a:endParaRPr>
          </a:p>
          <a:p>
            <a:pPr algn="just"/>
            <a:r>
              <a:rPr lang="en-US" sz="1400" b="1" dirty="0">
                <a:solidFill>
                  <a:schemeClr val="bg1"/>
                </a:solidFill>
              </a:rPr>
              <a:t>Parental Oversight</a:t>
            </a:r>
            <a:r>
              <a:rPr lang="en-US" sz="1400" dirty="0">
                <a:solidFill>
                  <a:schemeClr val="bg1"/>
                </a:solidFill>
              </a:rPr>
              <a:t>: Provides parents access to a log or dashboard to view their child's copied content.</a:t>
            </a:r>
          </a:p>
          <a:p>
            <a:pPr algn="just"/>
            <a:endParaRPr lang="en-US" sz="1400" dirty="0">
              <a:solidFill>
                <a:schemeClr val="bg1"/>
              </a:solidFill>
            </a:endParaRPr>
          </a:p>
          <a:p>
            <a:pPr algn="just"/>
            <a:r>
              <a:rPr lang="en-US" sz="1400" b="1" dirty="0">
                <a:solidFill>
                  <a:schemeClr val="bg1"/>
                </a:solidFill>
              </a:rPr>
              <a:t>Insight into Online Activity</a:t>
            </a:r>
            <a:r>
              <a:rPr lang="en-US" sz="1400" dirty="0">
                <a:solidFill>
                  <a:schemeClr val="bg1"/>
                </a:solidFill>
              </a:rPr>
              <a:t>: Offers insight into the child's online behavior and interactions.</a:t>
            </a:r>
          </a:p>
          <a:p>
            <a:pPr algn="just"/>
            <a:endParaRPr lang="en-US" sz="1400" dirty="0">
              <a:solidFill>
                <a:schemeClr val="bg1"/>
              </a:solidFill>
            </a:endParaRPr>
          </a:p>
          <a:p>
            <a:pPr algn="just"/>
            <a:r>
              <a:rPr lang="en-US" sz="1400" b="1" dirty="0">
                <a:solidFill>
                  <a:schemeClr val="bg1"/>
                </a:solidFill>
              </a:rPr>
              <a:t>Risk Awareness</a:t>
            </a:r>
            <a:r>
              <a:rPr lang="en-US" sz="1400" dirty="0">
                <a:solidFill>
                  <a:schemeClr val="bg1"/>
                </a:solidFill>
              </a:rPr>
              <a:t>: Helps identify potential risks or inappropriate content.</a:t>
            </a:r>
          </a:p>
          <a:p>
            <a:pPr algn="just"/>
            <a:endParaRPr lang="en-US" sz="1300" dirty="0">
              <a:solidFill>
                <a:schemeClr val="bg1"/>
              </a:solidFill>
            </a:endParaRPr>
          </a:p>
          <a:p>
            <a:pPr marL="146050" indent="0">
              <a:buNone/>
            </a:pPr>
            <a:endParaRPr lang="en-IN" dirty="0"/>
          </a:p>
        </p:txBody>
      </p:sp>
    </p:spTree>
    <p:extLst>
      <p:ext uri="{BB962C8B-B14F-4D97-AF65-F5344CB8AC3E}">
        <p14:creationId xmlns:p14="http://schemas.microsoft.com/office/powerpoint/2010/main" val="147891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6E95-C8C0-098C-8634-6B2D2E601139}"/>
              </a:ext>
            </a:extLst>
          </p:cNvPr>
          <p:cNvSpPr>
            <a:spLocks noGrp="1"/>
          </p:cNvSpPr>
          <p:nvPr>
            <p:ph type="title"/>
          </p:nvPr>
        </p:nvSpPr>
        <p:spPr/>
        <p:txBody>
          <a:bodyPr/>
          <a:lstStyle/>
          <a:p>
            <a:pPr algn="ctr"/>
            <a:r>
              <a:rPr lang="en-US" b="1" dirty="0"/>
              <a:t>ROUTINE WORK</a:t>
            </a:r>
            <a:br>
              <a:rPr lang="en-US" sz="2400" dirty="0"/>
            </a:br>
            <a:endParaRPr lang="en-IN" dirty="0"/>
          </a:p>
        </p:txBody>
      </p:sp>
      <p:sp>
        <p:nvSpPr>
          <p:cNvPr id="3" name="Text Placeholder 2">
            <a:extLst>
              <a:ext uri="{FF2B5EF4-FFF2-40B4-BE49-F238E27FC236}">
                <a16:creationId xmlns:a16="http://schemas.microsoft.com/office/drawing/2014/main" id="{E56A584D-CD95-D4D7-53E9-EBDDF3E2261B}"/>
              </a:ext>
            </a:extLst>
          </p:cNvPr>
          <p:cNvSpPr>
            <a:spLocks noGrp="1"/>
          </p:cNvSpPr>
          <p:nvPr>
            <p:ph type="body" idx="1"/>
          </p:nvPr>
        </p:nvSpPr>
        <p:spPr>
          <a:xfrm>
            <a:off x="3936745" y="1307850"/>
            <a:ext cx="4318500" cy="2268101"/>
          </a:xfrm>
        </p:spPr>
        <p:txBody>
          <a:bodyPr/>
          <a:lstStyle/>
          <a:p>
            <a:pPr algn="just"/>
            <a:r>
              <a:rPr lang="en-US" sz="1600" b="1" i="0" dirty="0">
                <a:solidFill>
                  <a:schemeClr val="bg1"/>
                </a:solidFill>
                <a:effectLst/>
                <a:latin typeface="Lato" panose="020F0502020204030203" pitchFamily="34" charset="0"/>
                <a:ea typeface="Lato" panose="020F0502020204030203" pitchFamily="34" charset="0"/>
                <a:cs typeface="Lato" panose="020F0502020204030203" pitchFamily="34" charset="0"/>
              </a:rPr>
              <a:t>Scheduling:</a:t>
            </a: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Allows parents to set times for tasks like homework, chores, and screen time. </a:t>
            </a:r>
          </a:p>
          <a:p>
            <a:pPr algn="just"/>
            <a:endPar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r>
              <a:rPr lang="en-US" sz="1600" b="1" i="0" dirty="0">
                <a:solidFill>
                  <a:schemeClr val="bg1"/>
                </a:solidFill>
                <a:effectLst/>
                <a:latin typeface="Lato" panose="020F0502020204030203" pitchFamily="34" charset="0"/>
                <a:ea typeface="Lato" panose="020F0502020204030203" pitchFamily="34" charset="0"/>
                <a:cs typeface="Lato" panose="020F0502020204030203" pitchFamily="34" charset="0"/>
              </a:rPr>
              <a:t>Responsibility: </a:t>
            </a: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Encourages children to manage their time and tasks. </a:t>
            </a:r>
          </a:p>
          <a:p>
            <a:pPr algn="just"/>
            <a:endPar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r>
              <a:rPr lang="en-US" sz="1600" b="1" i="0" dirty="0">
                <a:solidFill>
                  <a:schemeClr val="bg1"/>
                </a:solidFill>
                <a:effectLst/>
                <a:latin typeface="Lato" panose="020F0502020204030203" pitchFamily="34" charset="0"/>
                <a:ea typeface="Lato" panose="020F0502020204030203" pitchFamily="34" charset="0"/>
                <a:cs typeface="Lato" panose="020F0502020204030203" pitchFamily="34" charset="0"/>
              </a:rPr>
              <a:t>Healthier habits</a:t>
            </a: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 Promotes balance and limits excessive screen time for better overall health.</a:t>
            </a:r>
            <a:endParaRPr lang="en-IN"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57182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68CB-3F71-B742-77D2-1AF6658F5C0A}"/>
              </a:ext>
            </a:extLst>
          </p:cNvPr>
          <p:cNvSpPr>
            <a:spLocks noGrp="1"/>
          </p:cNvSpPr>
          <p:nvPr>
            <p:ph type="ctrTitle"/>
          </p:nvPr>
        </p:nvSpPr>
        <p:spPr>
          <a:xfrm>
            <a:off x="1977848" y="203414"/>
            <a:ext cx="5188304" cy="483234"/>
          </a:xfrm>
        </p:spPr>
        <p:txBody>
          <a:bodyPr/>
          <a:lstStyle/>
          <a:p>
            <a:pPr algn="ctr"/>
            <a:r>
              <a:rPr lang="en-US" sz="2400" b="1" dirty="0">
                <a:latin typeface="Lato" panose="020F0502020204030203" pitchFamily="34" charset="0"/>
                <a:ea typeface="Lato" panose="020F0502020204030203" pitchFamily="34" charset="0"/>
                <a:cs typeface="Lato" panose="020F0502020204030203" pitchFamily="34" charset="0"/>
              </a:rPr>
              <a:t>APP MANAGEMENT </a:t>
            </a:r>
            <a:br>
              <a:rPr lang="en-US" sz="2400" b="1" dirty="0"/>
            </a:br>
            <a:endParaRPr lang="en-IN" sz="2400" b="1" dirty="0"/>
          </a:p>
        </p:txBody>
      </p:sp>
      <p:sp>
        <p:nvSpPr>
          <p:cNvPr id="3" name="Subtitle 2">
            <a:extLst>
              <a:ext uri="{FF2B5EF4-FFF2-40B4-BE49-F238E27FC236}">
                <a16:creationId xmlns:a16="http://schemas.microsoft.com/office/drawing/2014/main" id="{30AD5C47-33E4-432A-8D71-3DF8F51434F6}"/>
              </a:ext>
            </a:extLst>
          </p:cNvPr>
          <p:cNvSpPr>
            <a:spLocks noGrp="1"/>
          </p:cNvSpPr>
          <p:nvPr>
            <p:ph type="subTitle" idx="1"/>
          </p:nvPr>
        </p:nvSpPr>
        <p:spPr>
          <a:xfrm>
            <a:off x="3847253" y="826345"/>
            <a:ext cx="4118188" cy="3630507"/>
          </a:xfrm>
        </p:spPr>
        <p:txBody>
          <a:bodyPr/>
          <a:lstStyle/>
          <a:p>
            <a:pPr algn="just">
              <a:buFont typeface="Arial" panose="020B0604020202020204" pitchFamily="34" charset="0"/>
              <a:buChar char="•"/>
            </a:pPr>
            <a:r>
              <a:rPr lang="en-US" sz="1600" b="1" dirty="0"/>
              <a:t>Monitoring: </a:t>
            </a:r>
            <a:r>
              <a:rPr lang="en-US" sz="1600" dirty="0"/>
              <a:t>Tracks which apps the child uses.</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b="1" dirty="0"/>
              <a:t>Restrictions:</a:t>
            </a:r>
            <a:r>
              <a:rPr lang="en-US" sz="1600" dirty="0"/>
              <a:t> Allows parents to block certain apps.</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b="1" dirty="0"/>
              <a:t>Time Limits</a:t>
            </a:r>
            <a:r>
              <a:rPr lang="en-US" sz="1600" dirty="0"/>
              <a:t>: Sets boundaries on app usage time.</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b="1" dirty="0"/>
              <a:t>Usage Statistics</a:t>
            </a:r>
            <a:r>
              <a:rPr lang="en-US" sz="1600" dirty="0"/>
              <a:t>: Provides insights into app usage patterns.</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b="1" dirty="0"/>
              <a:t>Control: </a:t>
            </a:r>
            <a:r>
              <a:rPr lang="en-US" sz="1600" dirty="0"/>
              <a:t>Enables remote management of app access.</a:t>
            </a:r>
          </a:p>
          <a:p>
            <a:pPr algn="just">
              <a:buFont typeface="Arial" panose="020B0604020202020204" pitchFamily="34" charset="0"/>
              <a:buChar char="•"/>
            </a:pPr>
            <a:endParaRPr lang="en-US" sz="1600" dirty="0"/>
          </a:p>
          <a:p>
            <a:endParaRPr lang="en-US" dirty="0"/>
          </a:p>
          <a:p>
            <a:endParaRPr lang="en-US" dirty="0"/>
          </a:p>
          <a:p>
            <a:endParaRPr lang="en-IN" dirty="0"/>
          </a:p>
        </p:txBody>
      </p:sp>
    </p:spTree>
    <p:extLst>
      <p:ext uri="{BB962C8B-B14F-4D97-AF65-F5344CB8AC3E}">
        <p14:creationId xmlns:p14="http://schemas.microsoft.com/office/powerpoint/2010/main" val="4043635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45A6-4EDB-BB9C-0211-B46284BB6617}"/>
              </a:ext>
            </a:extLst>
          </p:cNvPr>
          <p:cNvSpPr>
            <a:spLocks noGrp="1"/>
          </p:cNvSpPr>
          <p:nvPr>
            <p:ph type="title"/>
          </p:nvPr>
        </p:nvSpPr>
        <p:spPr/>
        <p:txBody>
          <a:bodyPr/>
          <a:lstStyle/>
          <a:p>
            <a:pPr algn="ctr"/>
            <a:r>
              <a:rPr lang="en-US" sz="2400" b="1" dirty="0"/>
              <a:t>REPORTING AND ALERTS </a:t>
            </a:r>
            <a:endParaRPr lang="en-IN" b="1" dirty="0"/>
          </a:p>
        </p:txBody>
      </p:sp>
      <p:sp>
        <p:nvSpPr>
          <p:cNvPr id="3" name="Text Placeholder 2">
            <a:extLst>
              <a:ext uri="{FF2B5EF4-FFF2-40B4-BE49-F238E27FC236}">
                <a16:creationId xmlns:a16="http://schemas.microsoft.com/office/drawing/2014/main" id="{62CA4E40-934F-AE72-7E53-9E2C5B837D2A}"/>
              </a:ext>
            </a:extLst>
          </p:cNvPr>
          <p:cNvSpPr>
            <a:spLocks noGrp="1"/>
          </p:cNvSpPr>
          <p:nvPr>
            <p:ph type="body" idx="1"/>
          </p:nvPr>
        </p:nvSpPr>
        <p:spPr>
          <a:xfrm>
            <a:off x="4160265" y="1161149"/>
            <a:ext cx="4318500" cy="3322797"/>
          </a:xfrm>
        </p:spPr>
        <p:txBody>
          <a:bodyPr/>
          <a:lstStyle/>
          <a:p>
            <a:pPr algn="just"/>
            <a:r>
              <a:rPr lang="en-US" sz="1400" b="1" dirty="0"/>
              <a:t>Alerts:</a:t>
            </a:r>
            <a:r>
              <a:rPr lang="en-US" sz="1400" dirty="0"/>
              <a:t> It triggers alerts when detecting potential emergencies such as accessing inappropriate content, encountering cyberbullying, or engaging in risky behavior.</a:t>
            </a:r>
          </a:p>
          <a:p>
            <a:pPr algn="just"/>
            <a:endParaRPr lang="en-US" sz="1400" dirty="0"/>
          </a:p>
          <a:p>
            <a:pPr algn="just"/>
            <a:r>
              <a:rPr lang="en-US" sz="1400" b="1" dirty="0"/>
              <a:t>Real-time notifications</a:t>
            </a:r>
            <a:r>
              <a:rPr lang="en-US" sz="1400" dirty="0"/>
              <a:t>: Parents receive immediate notifications via email, text, or app alerts when alerts are triggered.</a:t>
            </a:r>
          </a:p>
          <a:p>
            <a:pPr algn="just"/>
            <a:endParaRPr lang="en-US" sz="1400" dirty="0"/>
          </a:p>
          <a:p>
            <a:pPr algn="just"/>
            <a:r>
              <a:rPr lang="en-US" sz="1400" b="1" dirty="0"/>
              <a:t>Safeguarding: </a:t>
            </a:r>
            <a:r>
              <a:rPr lang="en-US" sz="1400" dirty="0"/>
              <a:t>This module plays a crucial role in safeguarding children from online threats and promoting a safer digital environment for them.</a:t>
            </a:r>
            <a:endParaRPr lang="en-IN" sz="1400" dirty="0"/>
          </a:p>
        </p:txBody>
      </p:sp>
    </p:spTree>
    <p:extLst>
      <p:ext uri="{BB962C8B-B14F-4D97-AF65-F5344CB8AC3E}">
        <p14:creationId xmlns:p14="http://schemas.microsoft.com/office/powerpoint/2010/main" val="417136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1B55-B5E7-BDC7-1917-075B42E51988}"/>
              </a:ext>
            </a:extLst>
          </p:cNvPr>
          <p:cNvSpPr>
            <a:spLocks noGrp="1"/>
          </p:cNvSpPr>
          <p:nvPr>
            <p:ph type="title"/>
          </p:nvPr>
        </p:nvSpPr>
        <p:spPr>
          <a:xfrm>
            <a:off x="1083733" y="1315252"/>
            <a:ext cx="3488267" cy="3185878"/>
          </a:xfrm>
        </p:spPr>
        <p:txBody>
          <a:bodyPr/>
          <a:lstStyle/>
          <a:p>
            <a:pPr algn="just"/>
            <a:r>
              <a:rPr lang="en-US" sz="1600" dirty="0"/>
              <a:t>The Module Remote Control in a parental control system enables remote monitoring and management of digital devices used by children. It allows parents to set usage limits, block inappropriate content, and track online activity from a centralized platform, providing effective oversight and safeguarding of children's online experiences.</a:t>
            </a:r>
            <a:endParaRPr lang="en-IN" sz="1600" dirty="0"/>
          </a:p>
        </p:txBody>
      </p:sp>
      <p:sp>
        <p:nvSpPr>
          <p:cNvPr id="3" name="Text Placeholder 2">
            <a:extLst>
              <a:ext uri="{FF2B5EF4-FFF2-40B4-BE49-F238E27FC236}">
                <a16:creationId xmlns:a16="http://schemas.microsoft.com/office/drawing/2014/main" id="{CAAF77FB-5F02-85E2-7559-EBF7F6A0D616}"/>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0147D3C7-4DFC-1527-2485-8F136CC21612}"/>
              </a:ext>
            </a:extLst>
          </p:cNvPr>
          <p:cNvSpPr>
            <a:spLocks noGrp="1"/>
          </p:cNvSpPr>
          <p:nvPr>
            <p:ph type="title" idx="2"/>
          </p:nvPr>
        </p:nvSpPr>
        <p:spPr>
          <a:xfrm>
            <a:off x="1325016" y="804352"/>
            <a:ext cx="3005700" cy="510900"/>
          </a:xfrm>
        </p:spPr>
        <p:txBody>
          <a:bodyPr/>
          <a:lstStyle/>
          <a:p>
            <a:r>
              <a:rPr lang="en-US" sz="2000" b="1" dirty="0"/>
              <a:t>REMOTE CONTROL</a:t>
            </a:r>
            <a:br>
              <a:rPr lang="en-US" sz="2000" b="1" dirty="0"/>
            </a:br>
            <a:endParaRPr lang="en-IN" sz="2000" b="1" dirty="0"/>
          </a:p>
        </p:txBody>
      </p:sp>
      <p:pic>
        <p:nvPicPr>
          <p:cNvPr id="2050" name="Picture 2" descr="4,700+ Parental Control Stock Photos, Pictures &amp; Royalty-Free ...">
            <a:extLst>
              <a:ext uri="{FF2B5EF4-FFF2-40B4-BE49-F238E27FC236}">
                <a16:creationId xmlns:a16="http://schemas.microsoft.com/office/drawing/2014/main" id="{35A622C1-4DC5-5362-5ED0-412D3950E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02398"/>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96E340-3E27-8A07-99C5-7D2E2981FBEE}"/>
              </a:ext>
            </a:extLst>
          </p:cNvPr>
          <p:cNvSpPr txBox="1"/>
          <p:nvPr/>
        </p:nvSpPr>
        <p:spPr>
          <a:xfrm>
            <a:off x="7152640" y="804352"/>
            <a:ext cx="1666240" cy="261610"/>
          </a:xfrm>
          <a:prstGeom prst="rect">
            <a:avLst/>
          </a:prstGeom>
          <a:noFill/>
        </p:spPr>
        <p:txBody>
          <a:bodyPr wrap="square" rtlCol="0">
            <a:spAutoFit/>
          </a:bodyPr>
          <a:lstStyle/>
          <a:p>
            <a:r>
              <a:rPr lang="en-US" sz="1050" b="1" dirty="0"/>
              <a:t>Parents</a:t>
            </a:r>
            <a:endParaRPr lang="en-IN" sz="1050" b="1" dirty="0"/>
          </a:p>
        </p:txBody>
      </p:sp>
      <p:sp>
        <p:nvSpPr>
          <p:cNvPr id="6" name="TextBox 5">
            <a:extLst>
              <a:ext uri="{FF2B5EF4-FFF2-40B4-BE49-F238E27FC236}">
                <a16:creationId xmlns:a16="http://schemas.microsoft.com/office/drawing/2014/main" id="{B93A3EFD-5240-A343-FA16-331481AC0627}"/>
              </a:ext>
            </a:extLst>
          </p:cNvPr>
          <p:cNvSpPr txBox="1"/>
          <p:nvPr/>
        </p:nvSpPr>
        <p:spPr>
          <a:xfrm>
            <a:off x="8186784" y="4385714"/>
            <a:ext cx="569387" cy="230832"/>
          </a:xfrm>
          <a:prstGeom prst="rect">
            <a:avLst/>
          </a:prstGeom>
          <a:noFill/>
        </p:spPr>
        <p:txBody>
          <a:bodyPr wrap="none" rtlCol="0">
            <a:spAutoFit/>
          </a:bodyPr>
          <a:lstStyle/>
          <a:p>
            <a:r>
              <a:rPr lang="en-US" sz="900" b="1" dirty="0"/>
              <a:t>Child 4</a:t>
            </a:r>
            <a:endParaRPr lang="en-IN" sz="900" b="1" dirty="0"/>
          </a:p>
        </p:txBody>
      </p:sp>
      <p:sp>
        <p:nvSpPr>
          <p:cNvPr id="7" name="TextBox 6">
            <a:extLst>
              <a:ext uri="{FF2B5EF4-FFF2-40B4-BE49-F238E27FC236}">
                <a16:creationId xmlns:a16="http://schemas.microsoft.com/office/drawing/2014/main" id="{C0EA4CB9-C205-396A-1FBF-64AF1BA88A34}"/>
              </a:ext>
            </a:extLst>
          </p:cNvPr>
          <p:cNvSpPr txBox="1"/>
          <p:nvPr/>
        </p:nvSpPr>
        <p:spPr>
          <a:xfrm>
            <a:off x="6104646" y="4385714"/>
            <a:ext cx="569387" cy="230832"/>
          </a:xfrm>
          <a:prstGeom prst="rect">
            <a:avLst/>
          </a:prstGeom>
          <a:noFill/>
        </p:spPr>
        <p:txBody>
          <a:bodyPr wrap="none" rtlCol="0">
            <a:spAutoFit/>
          </a:bodyPr>
          <a:lstStyle/>
          <a:p>
            <a:r>
              <a:rPr lang="en-US" sz="900" b="1" dirty="0"/>
              <a:t>Child 2</a:t>
            </a:r>
            <a:endParaRPr lang="en-IN" sz="900" b="1" dirty="0"/>
          </a:p>
        </p:txBody>
      </p:sp>
      <p:sp>
        <p:nvSpPr>
          <p:cNvPr id="8" name="TextBox 7">
            <a:extLst>
              <a:ext uri="{FF2B5EF4-FFF2-40B4-BE49-F238E27FC236}">
                <a16:creationId xmlns:a16="http://schemas.microsoft.com/office/drawing/2014/main" id="{295DD8EA-CB30-D9EC-EBC8-584BE9603551}"/>
              </a:ext>
            </a:extLst>
          </p:cNvPr>
          <p:cNvSpPr txBox="1"/>
          <p:nvPr/>
        </p:nvSpPr>
        <p:spPr>
          <a:xfrm>
            <a:off x="7152640" y="4385714"/>
            <a:ext cx="646316" cy="230832"/>
          </a:xfrm>
          <a:prstGeom prst="rect">
            <a:avLst/>
          </a:prstGeom>
          <a:noFill/>
        </p:spPr>
        <p:txBody>
          <a:bodyPr wrap="square" rtlCol="0">
            <a:spAutoFit/>
          </a:bodyPr>
          <a:lstStyle/>
          <a:p>
            <a:r>
              <a:rPr lang="en-US" sz="900" b="1" dirty="0"/>
              <a:t>Child 3</a:t>
            </a:r>
            <a:endParaRPr lang="en-IN" sz="900" b="1" dirty="0"/>
          </a:p>
        </p:txBody>
      </p:sp>
      <p:sp>
        <p:nvSpPr>
          <p:cNvPr id="9" name="TextBox 8">
            <a:extLst>
              <a:ext uri="{FF2B5EF4-FFF2-40B4-BE49-F238E27FC236}">
                <a16:creationId xmlns:a16="http://schemas.microsoft.com/office/drawing/2014/main" id="{B8102EE7-C0E2-F1B2-E163-9F64B83468AF}"/>
              </a:ext>
            </a:extLst>
          </p:cNvPr>
          <p:cNvSpPr txBox="1"/>
          <p:nvPr/>
        </p:nvSpPr>
        <p:spPr>
          <a:xfrm>
            <a:off x="5056652" y="4385714"/>
            <a:ext cx="569387" cy="230832"/>
          </a:xfrm>
          <a:prstGeom prst="rect">
            <a:avLst/>
          </a:prstGeom>
          <a:noFill/>
        </p:spPr>
        <p:txBody>
          <a:bodyPr wrap="none" rtlCol="0">
            <a:spAutoFit/>
          </a:bodyPr>
          <a:lstStyle/>
          <a:p>
            <a:r>
              <a:rPr lang="en-US" sz="900" b="1" dirty="0"/>
              <a:t>Child 1</a:t>
            </a:r>
            <a:endParaRPr lang="en-IN" sz="900" b="1" dirty="0"/>
          </a:p>
        </p:txBody>
      </p:sp>
    </p:spTree>
    <p:extLst>
      <p:ext uri="{BB962C8B-B14F-4D97-AF65-F5344CB8AC3E}">
        <p14:creationId xmlns:p14="http://schemas.microsoft.com/office/powerpoint/2010/main" val="1995836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890" y="533037"/>
            <a:ext cx="7038900" cy="914100"/>
          </a:xfrm>
        </p:spPr>
        <p:txBody>
          <a:bodyPr/>
          <a:lstStyle/>
          <a:p>
            <a:pPr algn="ctr"/>
            <a:r>
              <a:rPr lang="en-US" b="1" dirty="0"/>
              <a:t>WORKING PRINCIPLE</a:t>
            </a:r>
          </a:p>
        </p:txBody>
      </p:sp>
      <p:sp>
        <p:nvSpPr>
          <p:cNvPr id="3" name="TextBox 2"/>
          <p:cNvSpPr txBox="1"/>
          <p:nvPr/>
        </p:nvSpPr>
        <p:spPr>
          <a:xfrm>
            <a:off x="1713779" y="1447137"/>
            <a:ext cx="3729162" cy="2862322"/>
          </a:xfrm>
          <a:prstGeom prst="rect">
            <a:avLst/>
          </a:prstGeom>
          <a:noFill/>
        </p:spPr>
        <p:txBody>
          <a:bodyPr wrap="square" rtlCol="0">
            <a:spAutoFit/>
          </a:bodyPr>
          <a:lstStyle/>
          <a:p>
            <a:pPr marL="342900" indent="-342900">
              <a:lnSpc>
                <a:spcPct val="200000"/>
              </a:lnSpc>
              <a:buClr>
                <a:schemeClr val="bg1"/>
              </a:buClr>
              <a:buFont typeface="+mj-lt"/>
              <a:buAutoNum type="arabicPeriod"/>
            </a:pPr>
            <a:r>
              <a:rPr lang="en-US" sz="1800" dirty="0">
                <a:solidFill>
                  <a:schemeClr val="bg1"/>
                </a:solidFill>
              </a:rPr>
              <a:t>Setting up the app</a:t>
            </a:r>
          </a:p>
          <a:p>
            <a:pPr marL="342900" indent="-342900">
              <a:lnSpc>
                <a:spcPct val="200000"/>
              </a:lnSpc>
              <a:buClr>
                <a:schemeClr val="bg1"/>
              </a:buClr>
              <a:buFont typeface="+mj-lt"/>
              <a:buAutoNum type="arabicPeriod"/>
            </a:pPr>
            <a:r>
              <a:rPr lang="en-US" sz="1800" dirty="0">
                <a:solidFill>
                  <a:schemeClr val="bg1"/>
                </a:solidFill>
              </a:rPr>
              <a:t>Configuring the settings</a:t>
            </a:r>
          </a:p>
          <a:p>
            <a:pPr marL="342900" indent="-342900">
              <a:lnSpc>
                <a:spcPct val="200000"/>
              </a:lnSpc>
              <a:buClr>
                <a:schemeClr val="bg1"/>
              </a:buClr>
              <a:buFont typeface="+mj-lt"/>
              <a:buAutoNum type="arabicPeriod"/>
            </a:pPr>
            <a:r>
              <a:rPr lang="en-US" sz="1800" dirty="0">
                <a:solidFill>
                  <a:schemeClr val="bg1"/>
                </a:solidFill>
              </a:rPr>
              <a:t>Monitoring and tracking</a:t>
            </a:r>
          </a:p>
          <a:p>
            <a:pPr marL="342900" indent="-342900">
              <a:lnSpc>
                <a:spcPct val="200000"/>
              </a:lnSpc>
              <a:buClr>
                <a:schemeClr val="bg1"/>
              </a:buClr>
              <a:buFont typeface="+mj-lt"/>
              <a:buAutoNum type="arabicPeriod"/>
            </a:pPr>
            <a:r>
              <a:rPr lang="en-US" sz="1800" dirty="0">
                <a:solidFill>
                  <a:schemeClr val="bg1"/>
                </a:solidFill>
              </a:rPr>
              <a:t>Setting rules and restrictions</a:t>
            </a:r>
          </a:p>
          <a:p>
            <a:pPr marL="342900" indent="-342900">
              <a:lnSpc>
                <a:spcPct val="200000"/>
              </a:lnSpc>
              <a:buClr>
                <a:schemeClr val="bg1"/>
              </a:buClr>
              <a:buFont typeface="+mj-lt"/>
              <a:buAutoNum type="arabicPeriod"/>
            </a:pPr>
            <a:r>
              <a:rPr lang="en-US" sz="1800" dirty="0">
                <a:solidFill>
                  <a:schemeClr val="bg1"/>
                </a:solidFill>
              </a:rPr>
              <a:t>Communication and feedback</a:t>
            </a:r>
          </a:p>
        </p:txBody>
      </p:sp>
      <p:pic>
        <p:nvPicPr>
          <p:cNvPr id="1026" name="Picture 2" descr="Parental Control - an overview | ScienceDirect To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823" y="1447138"/>
            <a:ext cx="2313829"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89121"/>
      </p:ext>
    </p:extLst>
  </p:cSld>
  <p:clrMapOvr>
    <a:masterClrMapping/>
  </p:clrMapOvr>
  <p:transition spd="slow">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657" y="0"/>
            <a:ext cx="7038900" cy="914100"/>
          </a:xfrm>
        </p:spPr>
        <p:txBody>
          <a:bodyPr/>
          <a:lstStyle/>
          <a:p>
            <a:pPr algn="ctr"/>
            <a:r>
              <a:rPr lang="en-US" b="1" dirty="0">
                <a:latin typeface="+mj-lt"/>
              </a:rPr>
              <a:t>SYSTEM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86" y="914100"/>
            <a:ext cx="7038900" cy="3856683"/>
          </a:xfrm>
          <a:prstGeom prst="rect">
            <a:avLst/>
          </a:prstGeom>
        </p:spPr>
      </p:pic>
      <p:pic>
        <p:nvPicPr>
          <p:cNvPr id="5" name="Picture 4">
            <a:extLst>
              <a:ext uri="{FF2B5EF4-FFF2-40B4-BE49-F238E27FC236}">
                <a16:creationId xmlns:a16="http://schemas.microsoft.com/office/drawing/2014/main" id="{CE100016-11E1-DB55-E48D-41DDDDEFE34D}"/>
              </a:ext>
            </a:extLst>
          </p:cNvPr>
          <p:cNvPicPr>
            <a:picLocks noChangeAspect="1"/>
          </p:cNvPicPr>
          <p:nvPr/>
        </p:nvPicPr>
        <p:blipFill rotWithShape="1">
          <a:blip r:embed="rId3"/>
          <a:srcRect t="17747"/>
          <a:stretch/>
        </p:blipFill>
        <p:spPr>
          <a:xfrm>
            <a:off x="1518686" y="914100"/>
            <a:ext cx="7038900" cy="3856682"/>
          </a:xfrm>
          <a:prstGeom prst="rect">
            <a:avLst/>
          </a:prstGeom>
        </p:spPr>
      </p:pic>
    </p:spTree>
    <p:extLst>
      <p:ext uri="{BB962C8B-B14F-4D97-AF65-F5344CB8AC3E}">
        <p14:creationId xmlns:p14="http://schemas.microsoft.com/office/powerpoint/2010/main" val="372574871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500" y="320340"/>
            <a:ext cx="7038900" cy="914100"/>
          </a:xfrm>
        </p:spPr>
        <p:txBody>
          <a:bodyPr/>
          <a:lstStyle/>
          <a:p>
            <a:pPr algn="ctr"/>
            <a:r>
              <a:rPr lang="en-US" b="1" dirty="0">
                <a:latin typeface="+mj-lt"/>
              </a:rPr>
              <a:t>SAMPLE SNAPSHOTS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460" y="937260"/>
            <a:ext cx="5532120" cy="4061460"/>
          </a:xfrm>
          <a:prstGeom prst="rect">
            <a:avLst/>
          </a:prstGeom>
        </p:spPr>
      </p:pic>
    </p:spTree>
    <p:extLst>
      <p:ext uri="{BB962C8B-B14F-4D97-AF65-F5344CB8AC3E}">
        <p14:creationId xmlns:p14="http://schemas.microsoft.com/office/powerpoint/2010/main" val="49281706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32" y="-70179"/>
            <a:ext cx="7038900" cy="1037477"/>
          </a:xfrm>
        </p:spPr>
        <p:txBody>
          <a:bodyPr/>
          <a:lstStyle/>
          <a:p>
            <a:pPr algn="ctr">
              <a:lnSpc>
                <a:spcPct val="300000"/>
              </a:lnSpc>
              <a:buClr>
                <a:schemeClr val="bg1"/>
              </a:buClr>
            </a:pPr>
            <a:r>
              <a:rPr lang="en-US" dirty="0">
                <a:solidFill>
                  <a:schemeClr val="bg1"/>
                </a:solidFill>
                <a:latin typeface="+mj-lt"/>
                <a:cs typeface="Times New Roman" panose="02020603050405020304" pitchFamily="18" charset="0"/>
              </a:rPr>
              <a:t> </a:t>
            </a:r>
            <a:r>
              <a:rPr lang="en-US" b="1" dirty="0">
                <a:solidFill>
                  <a:schemeClr val="bg1"/>
                </a:solidFill>
                <a:latin typeface="+mj-lt"/>
                <a:cs typeface="Times New Roman" panose="02020603050405020304" pitchFamily="18" charset="0"/>
              </a:rPr>
              <a:t>H/W and S/W REQUIREMENTS</a:t>
            </a:r>
          </a:p>
        </p:txBody>
      </p:sp>
      <p:graphicFrame>
        <p:nvGraphicFramePr>
          <p:cNvPr id="6" name="Table 5"/>
          <p:cNvGraphicFramePr>
            <a:graphicFrameLocks noGrp="1"/>
          </p:cNvGraphicFramePr>
          <p:nvPr>
            <p:extLst>
              <p:ext uri="{D42A27DB-BD31-4B8C-83A1-F6EECF244321}">
                <p14:modId xmlns:p14="http://schemas.microsoft.com/office/powerpoint/2010/main" val="3661826752"/>
              </p:ext>
            </p:extLst>
          </p:nvPr>
        </p:nvGraphicFramePr>
        <p:xfrm>
          <a:off x="2697858" y="3589587"/>
          <a:ext cx="3612258" cy="1340259"/>
        </p:xfrm>
        <a:graphic>
          <a:graphicData uri="http://schemas.openxmlformats.org/drawingml/2006/table">
            <a:tbl>
              <a:tblPr firstRow="1" bandRow="1">
                <a:tableStyleId>{5C22544A-7EE6-4342-B048-85BDC9FD1C3A}</a:tableStyleId>
              </a:tblPr>
              <a:tblGrid>
                <a:gridCol w="3612258">
                  <a:extLst>
                    <a:ext uri="{9D8B030D-6E8A-4147-A177-3AD203B41FA5}">
                      <a16:colId xmlns:a16="http://schemas.microsoft.com/office/drawing/2014/main" val="20000"/>
                    </a:ext>
                  </a:extLst>
                </a:gridCol>
              </a:tblGrid>
              <a:tr h="41563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latin typeface="Times New Roman" panose="02020603050405020304" pitchFamily="18" charset="0"/>
                          <a:ea typeface="Calibri" panose="020F0502020204030204" pitchFamily="34" charset="0"/>
                          <a:cs typeface="Times New Roman" panose="02020603050405020304" pitchFamily="18" charset="0"/>
                        </a:rPr>
                        <a:t>H/W System Configuration: -</a:t>
                      </a:r>
                      <a:endParaRPr lang="en-IN" sz="1400" dirty="0">
                        <a:latin typeface="Calibri" panose="020F0502020204030204" pitchFamily="34" charset="0"/>
                        <a:ea typeface="Calibri" panose="020F0502020204030204" pitchFamily="34" charset="0"/>
                        <a:cs typeface="Times New Roman" panose="02020603050405020304" pitchFamily="18" charset="0"/>
                      </a:endParaRPr>
                    </a:p>
                  </a:txBody>
                  <a:tcPr>
                    <a:solidFill>
                      <a:schemeClr val="bg2">
                        <a:lumMod val="10000"/>
                      </a:schemeClr>
                    </a:solidFill>
                  </a:tcPr>
                </a:tc>
                <a:extLst>
                  <a:ext uri="{0D108BD9-81ED-4DB2-BD59-A6C34878D82A}">
                    <a16:rowId xmlns:a16="http://schemas.microsoft.com/office/drawing/2014/main" val="10000"/>
                  </a:ext>
                </a:extLst>
              </a:tr>
              <a:tr h="31502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Processor                     -    I3/Intel Processor</a:t>
                      </a:r>
                      <a:endPar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50000"/>
                      </a:schemeClr>
                    </a:solidFill>
                  </a:tcPr>
                </a:tc>
                <a:extLst>
                  <a:ext uri="{0D108BD9-81ED-4DB2-BD59-A6C34878D82A}">
                    <a16:rowId xmlns:a16="http://schemas.microsoft.com/office/drawing/2014/main" val="10001"/>
                  </a:ext>
                </a:extLst>
              </a:tr>
              <a:tr h="2947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RAM                           -    8 GB </a:t>
                      </a:r>
                      <a:endPar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75000"/>
                      </a:schemeClr>
                    </a:solidFill>
                  </a:tcPr>
                </a:tc>
                <a:extLst>
                  <a:ext uri="{0D108BD9-81ED-4DB2-BD59-A6C34878D82A}">
                    <a16:rowId xmlns:a16="http://schemas.microsoft.com/office/drawing/2014/main" val="10002"/>
                  </a:ext>
                </a:extLst>
              </a:tr>
              <a:tr h="2695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Hard Disk                   </a:t>
                      </a:r>
                      <a:r>
                        <a:rPr lang="en-IN" sz="1400" baseline="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1TB</a:t>
                      </a:r>
                      <a:endPar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50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4506417"/>
              </p:ext>
            </p:extLst>
          </p:nvPr>
        </p:nvGraphicFramePr>
        <p:xfrm>
          <a:off x="2700982" y="1171339"/>
          <a:ext cx="3609133" cy="2395576"/>
        </p:xfrm>
        <a:graphic>
          <a:graphicData uri="http://schemas.openxmlformats.org/drawingml/2006/table">
            <a:tbl>
              <a:tblPr firstRow="1" bandRow="1">
                <a:tableStyleId>{5C22544A-7EE6-4342-B048-85BDC9FD1C3A}</a:tableStyleId>
              </a:tblPr>
              <a:tblGrid>
                <a:gridCol w="3609133">
                  <a:extLst>
                    <a:ext uri="{9D8B030D-6E8A-4147-A177-3AD203B41FA5}">
                      <a16:colId xmlns:a16="http://schemas.microsoft.com/office/drawing/2014/main" val="20000"/>
                    </a:ext>
                  </a:extLst>
                </a:gridCol>
              </a:tblGrid>
              <a:tr h="44586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S/W System Configuration: -</a:t>
                      </a:r>
                      <a:endPar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bg2">
                        <a:lumMod val="10000"/>
                      </a:schemeClr>
                    </a:solidFill>
                  </a:tcPr>
                </a:tc>
                <a:extLst>
                  <a:ext uri="{0D108BD9-81ED-4DB2-BD59-A6C34878D82A}">
                    <a16:rowId xmlns:a16="http://schemas.microsoft.com/office/drawing/2014/main" val="10000"/>
                  </a:ext>
                </a:extLst>
              </a:tr>
              <a:tr h="332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Operating System        -   Windows 10	</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50000"/>
                      </a:schemeClr>
                    </a:solidFill>
                  </a:tcPr>
                </a:tc>
                <a:extLst>
                  <a:ext uri="{0D108BD9-81ED-4DB2-BD59-A6C34878D82A}">
                    <a16:rowId xmlns:a16="http://schemas.microsoft.com/office/drawing/2014/main" val="10001"/>
                  </a:ext>
                </a:extLst>
              </a:tr>
              <a:tr h="27205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JDK	</a:t>
                      </a:r>
                      <a:r>
                        <a:rPr lang="en-IN" baseline="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java</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75000"/>
                      </a:schemeClr>
                    </a:solidFill>
                  </a:tcPr>
                </a:tc>
                <a:extLst>
                  <a:ext uri="{0D108BD9-81ED-4DB2-BD59-A6C34878D82A}">
                    <a16:rowId xmlns:a16="http://schemas.microsoft.com/office/drawing/2014/main" val="10002"/>
                  </a:ext>
                </a:extLst>
              </a:tr>
              <a:tr h="3652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Plugin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Kotlin</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50000"/>
                      </a:schemeClr>
                    </a:solidFill>
                  </a:tcPr>
                </a:tc>
                <a:extLst>
                  <a:ext uri="{0D108BD9-81ED-4DB2-BD59-A6C34878D82A}">
                    <a16:rowId xmlns:a16="http://schemas.microsoft.com/office/drawing/2014/main" val="10003"/>
                  </a:ext>
                </a:extLst>
              </a:tr>
              <a:tr h="2947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SDK	</a:t>
                      </a:r>
                      <a:r>
                        <a:rPr lang="en-IN" baseline="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Android </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75000"/>
                      </a:schemeClr>
                    </a:solidFill>
                  </a:tcPr>
                </a:tc>
                <a:extLst>
                  <a:ext uri="{0D108BD9-81ED-4DB2-BD59-A6C34878D82A}">
                    <a16:rowId xmlns:a16="http://schemas.microsoft.com/office/drawing/2014/main" val="10004"/>
                  </a:ext>
                </a:extLst>
              </a:tr>
              <a:tr h="3375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IDE	</a:t>
                      </a:r>
                      <a:r>
                        <a:rPr lang="en-IN" baseline="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-Android studio</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3">
                        <a:lumMod val="50000"/>
                      </a:schemeClr>
                    </a:solidFill>
                  </a:tcPr>
                </a:tc>
                <a:extLst>
                  <a:ext uri="{0D108BD9-81ED-4DB2-BD59-A6C34878D82A}">
                    <a16:rowId xmlns:a16="http://schemas.microsoft.com/office/drawing/2014/main" val="10005"/>
                  </a:ext>
                </a:extLst>
              </a:tr>
              <a:tr h="2871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Database	                -SQL</a:t>
                      </a:r>
                      <a:endParaRPr lang="en-US" sz="1800" dirty="0">
                        <a:solidFill>
                          <a:schemeClr val="bg1"/>
                        </a:solidFill>
                        <a:latin typeface="Times New Roman" pitchFamily="18" charset="0"/>
                        <a:ea typeface="Calibri" panose="020F0502020204030204" pitchFamily="34" charset="0"/>
                        <a:cs typeface="Times New Roman" pitchFamily="18" charset="0"/>
                      </a:endParaRPr>
                    </a:p>
                  </a:txBody>
                  <a:tcPr>
                    <a:solidFill>
                      <a:schemeClr val="accent3">
                        <a:lumMod val="7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71097928"/>
      </p:ext>
    </p:extLst>
  </p:cSld>
  <p:clrMapOvr>
    <a:masterClrMapping/>
  </p:clrMapOvr>
  <mc:AlternateContent xmlns:mc="http://schemas.openxmlformats.org/markup-compatibility/2006" xmlns:p14="http://schemas.microsoft.com/office/powerpoint/2010/main">
    <mc:Choice Requires="p14">
      <p:transition>
        <p14:switch dir="r"/>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title"/>
          </p:nvPr>
        </p:nvSpPr>
        <p:spPr>
          <a:xfrm>
            <a:off x="583923" y="393750"/>
            <a:ext cx="53934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j-lt"/>
              </a:rPr>
              <a:t>CONCLUSION</a:t>
            </a:r>
            <a:endParaRPr b="1" dirty="0">
              <a:latin typeface="+mj-lt"/>
            </a:endParaRPr>
          </a:p>
        </p:txBody>
      </p:sp>
      <p:sp>
        <p:nvSpPr>
          <p:cNvPr id="361" name="Google Shape;361;p39"/>
          <p:cNvSpPr txBox="1">
            <a:spLocks noGrp="1"/>
          </p:cNvSpPr>
          <p:nvPr>
            <p:ph type="body" idx="1"/>
          </p:nvPr>
        </p:nvSpPr>
        <p:spPr>
          <a:xfrm>
            <a:off x="857673" y="1264050"/>
            <a:ext cx="4845900" cy="3618964"/>
          </a:xfrm>
          <a:prstGeom prst="rect">
            <a:avLst/>
          </a:prstGeom>
        </p:spPr>
        <p:txBody>
          <a:bodyPr spcFirstLastPara="1" wrap="square" lIns="91425" tIns="91425" rIns="91425" bIns="91425" anchor="t" anchorCtr="0">
            <a:noAutofit/>
          </a:bodyPr>
          <a:lstStyle/>
          <a:p>
            <a:pPr marL="146050" indent="0" algn="just">
              <a:lnSpc>
                <a:spcPct val="150000"/>
              </a:lnSpc>
              <a:spcAft>
                <a:spcPts val="800"/>
              </a:spcAft>
              <a:buNone/>
            </a:pPr>
            <a:r>
              <a:rPr lang="en-US" sz="1400" dirty="0">
                <a:latin typeface="+mn-lt"/>
                <a:ea typeface="Calibri" panose="020F0502020204030204" pitchFamily="34" charset="0"/>
                <a:cs typeface="Times New Roman" panose="02020603050405020304" pitchFamily="18" charset="0"/>
              </a:rPr>
              <a:t>In conclusion, the proposed application presents a comprehensive solution to enhance parental supervision and child safety. By incorporating geo-fencing, communication oversight, watch time tracking, and emergency voice messaging, it establishes a secure safety network for families. The AES encryption further ensures user privacy and </a:t>
            </a:r>
            <a:r>
              <a:rPr lang="en-US" sz="1400" dirty="0" err="1">
                <a:latin typeface="+mn-lt"/>
                <a:ea typeface="Calibri" panose="020F0502020204030204" pitchFamily="34" charset="0"/>
                <a:cs typeface="Times New Roman" panose="02020603050405020304" pitchFamily="18" charset="0"/>
              </a:rPr>
              <a:t>security.</a:t>
            </a:r>
            <a:r>
              <a:rPr lang="en-US" sz="1400" dirty="0" err="1">
                <a:latin typeface="+mn-lt"/>
              </a:rPr>
              <a:t>Parental</a:t>
            </a:r>
            <a:r>
              <a:rPr lang="en-US" sz="1400" dirty="0">
                <a:latin typeface="+mn-lt"/>
              </a:rPr>
              <a:t> Control System stands as a cornerstone of responsible digital parenting, guiding the next generation towards a future characterized by informed and empowered online engagement.</a:t>
            </a:r>
            <a:endParaRPr lang="en-IN" sz="1400" dirty="0">
              <a:latin typeface="+mn-lt"/>
              <a:ea typeface="Calibri" panose="020F0502020204030204" pitchFamily="34" charset="0"/>
              <a:cs typeface="Times New Roman" panose="02020603050405020304" pitchFamily="18" charset="0"/>
            </a:endParaRPr>
          </a:p>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pic>
        <p:nvPicPr>
          <p:cNvPr id="362" name="Google Shape;362;p39"/>
          <p:cNvPicPr preferRelativeResize="0"/>
          <p:nvPr/>
        </p:nvPicPr>
        <p:blipFill rotWithShape="1">
          <a:blip r:embed="rId3">
            <a:alphaModFix/>
          </a:blip>
          <a:srcRect l="16728" r="16728"/>
          <a:stretch/>
        </p:blipFill>
        <p:spPr>
          <a:xfrm rot="-5400000">
            <a:off x="5710147" y="2704980"/>
            <a:ext cx="2431500" cy="2436000"/>
          </a:xfrm>
          <a:prstGeom prst="diagStripe">
            <a:avLst>
              <a:gd name="adj" fmla="val 50445"/>
            </a:avLst>
          </a:prstGeom>
          <a:noFill/>
          <a:ln>
            <a:noFill/>
          </a:ln>
        </p:spPr>
      </p:pic>
      <p:pic>
        <p:nvPicPr>
          <p:cNvPr id="363" name="Google Shape;363;p39"/>
          <p:cNvPicPr preferRelativeResize="0"/>
          <p:nvPr/>
        </p:nvPicPr>
        <p:blipFill rotWithShape="1">
          <a:blip r:embed="rId4">
            <a:alphaModFix/>
          </a:blip>
          <a:srcRect l="13715" r="13715"/>
          <a:stretch/>
        </p:blipFill>
        <p:spPr>
          <a:xfrm rot="-5400000">
            <a:off x="5718946" y="1338207"/>
            <a:ext cx="2504700" cy="2509500"/>
          </a:xfrm>
          <a:prstGeom prst="diagStripe">
            <a:avLst>
              <a:gd name="adj" fmla="val 50445"/>
            </a:avLst>
          </a:prstGeom>
          <a:noFill/>
          <a:ln>
            <a:noFill/>
          </a:ln>
        </p:spPr>
      </p:pic>
      <p:pic>
        <p:nvPicPr>
          <p:cNvPr id="364" name="Google Shape;364;p39"/>
          <p:cNvPicPr preferRelativeResize="0"/>
          <p:nvPr/>
        </p:nvPicPr>
        <p:blipFill rotWithShape="1">
          <a:blip r:embed="rId5">
            <a:alphaModFix/>
          </a:blip>
          <a:srcRect l="16727" r="16734"/>
          <a:stretch/>
        </p:blipFill>
        <p:spPr>
          <a:xfrm rot="5400000">
            <a:off x="6637386" y="2137210"/>
            <a:ext cx="2504700" cy="2509500"/>
          </a:xfrm>
          <a:prstGeom prst="diagStripe">
            <a:avLst>
              <a:gd name="adj" fmla="val 50445"/>
            </a:avLst>
          </a:prstGeom>
          <a:noFill/>
          <a:ln>
            <a:noFill/>
          </a:ln>
        </p:spPr>
      </p:pic>
      <p:sp>
        <p:nvSpPr>
          <p:cNvPr id="365" name="Google Shape;365;p39"/>
          <p:cNvSpPr/>
          <p:nvPr/>
        </p:nvSpPr>
        <p:spPr>
          <a:xfrm>
            <a:off x="7038125" y="39162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 calcmode="lin" valueType="num">
                                      <p:cBhvr additive="base">
                                        <p:cTn id="7" dur="1000"/>
                                        <p:tgtEl>
                                          <p:spTgt spid="361"/>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 calcmode="lin" valueType="num">
                                      <p:cBhvr additive="base">
                                        <p:cTn id="10" dur="1000"/>
                                        <p:tgtEl>
                                          <p:spTgt spid="36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 calcmode="lin" valueType="num">
                                      <p:cBhvr additive="base">
                                        <p:cTn id="13" dur="1000"/>
                                        <p:tgtEl>
                                          <p:spTgt spid="36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62"/>
                                        </p:tgtEl>
                                        <p:attrNameLst>
                                          <p:attrName>style.visibility</p:attrName>
                                        </p:attrNameLst>
                                      </p:cBhvr>
                                      <p:to>
                                        <p:strVal val="visible"/>
                                      </p:to>
                                    </p:set>
                                    <p:anim calcmode="lin" valueType="num">
                                      <p:cBhvr additive="base">
                                        <p:cTn id="16" dur="1000"/>
                                        <p:tgtEl>
                                          <p:spTgt spid="362"/>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64"/>
                                        </p:tgtEl>
                                        <p:attrNameLst>
                                          <p:attrName>style.visibility</p:attrName>
                                        </p:attrNameLst>
                                      </p:cBhvr>
                                      <p:to>
                                        <p:strVal val="visible"/>
                                      </p:to>
                                    </p:set>
                                    <p:anim calcmode="lin" valueType="num">
                                      <p:cBhvr additive="base">
                                        <p:cTn id="19" dur="1000"/>
                                        <p:tgtEl>
                                          <p:spTgt spid="364"/>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65"/>
                                        </p:tgtEl>
                                        <p:attrNameLst>
                                          <p:attrName>style.visibility</p:attrName>
                                        </p:attrNameLst>
                                      </p:cBhvr>
                                      <p:to>
                                        <p:strVal val="visible"/>
                                      </p:to>
                                    </p:set>
                                    <p:anim calcmode="lin" valueType="num">
                                      <p:cBhvr additive="base">
                                        <p:cTn id="22" dur="1000"/>
                                        <p:tgtEl>
                                          <p:spTgt spid="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a:solidFill>
                <a:srgbClr val="D9D9D9"/>
              </a:solidFill>
              <a:latin typeface="Lato"/>
              <a:ea typeface="Lato"/>
              <a:cs typeface="Lato"/>
              <a:sym typeface="Lato"/>
            </a:endParaRPr>
          </a:p>
        </p:txBody>
      </p:sp>
      <p:sp>
        <p:nvSpPr>
          <p:cNvPr id="287" name="Google Shape;287;p31"/>
          <p:cNvSpPr txBox="1"/>
          <p:nvPr/>
        </p:nvSpPr>
        <p:spPr>
          <a:xfrm>
            <a:off x="960678" y="1640751"/>
            <a:ext cx="3483609" cy="3935784"/>
          </a:xfrm>
          <a:prstGeom prst="rect">
            <a:avLst/>
          </a:prstGeom>
          <a:noFill/>
          <a:ln>
            <a:noFill/>
          </a:ln>
          <a:effectLst>
            <a:outerShdw blurRad="57150" dist="19050" dir="5400000" algn="bl" rotWithShape="0">
              <a:srgbClr val="000000">
                <a:alpha val="50000"/>
              </a:srgbClr>
            </a:outerShdw>
            <a:reflection dist="38100" dir="5400000" fadeDir="5400012" sy="-100000" algn="bl" rotWithShape="0"/>
          </a:effectLst>
        </p:spPr>
        <p:txBody>
          <a:bodyPr spcFirstLastPara="1" wrap="square" lIns="91425" tIns="91425" rIns="91425" bIns="91425" anchor="ctr" anchorCtr="0">
            <a:noAutofit/>
          </a:bodyPr>
          <a:lstStyle/>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Abstract</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Introduction</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Literature review</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Existing Method</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Drawbacks</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Proposed method</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Advantages of Prop. System</a:t>
            </a:r>
          </a:p>
          <a:p>
            <a:pPr marL="285750" indent="-285750">
              <a:lnSpc>
                <a:spcPct val="250000"/>
              </a:lnSpc>
              <a:buClr>
                <a:schemeClr val="bg1"/>
              </a:buClr>
              <a:buFont typeface="Arial" panose="020B0604020202020204" pitchFamily="34" charset="0"/>
              <a:buChar char="•"/>
            </a:pPr>
            <a:endParaRPr lang="en-US" dirty="0">
              <a:solidFill>
                <a:schemeClr val="bg1"/>
              </a:solidFill>
              <a:latin typeface="Comic Sans MS" panose="030F0702030302020204" pitchFamily="66" charset="0"/>
              <a:cs typeface="Times New Roman" panose="02020603050405020304" pitchFamily="18" charset="0"/>
            </a:endParaRPr>
          </a:p>
          <a:p>
            <a:pPr marL="457200" lvl="0" indent="0" algn="l" rtl="0">
              <a:lnSpc>
                <a:spcPct val="90000"/>
              </a:lnSpc>
              <a:spcBef>
                <a:spcPts val="1000"/>
              </a:spcBef>
              <a:spcAft>
                <a:spcPts val="0"/>
              </a:spcAft>
              <a:buNone/>
            </a:pPr>
            <a:endParaRPr dirty="0">
              <a:solidFill>
                <a:schemeClr val="lt1"/>
              </a:solidFill>
            </a:endParaRPr>
          </a:p>
        </p:txBody>
      </p:sp>
      <p:sp>
        <p:nvSpPr>
          <p:cNvPr id="288" name="Google Shape;288;p31"/>
          <p:cNvSpPr txBox="1"/>
          <p:nvPr/>
        </p:nvSpPr>
        <p:spPr>
          <a:xfrm>
            <a:off x="6112947" y="1402475"/>
            <a:ext cx="2884868" cy="4270337"/>
          </a:xfrm>
          <a:prstGeom prst="rect">
            <a:avLst/>
          </a:prstGeom>
          <a:noFill/>
          <a:ln>
            <a:noFill/>
          </a:ln>
        </p:spPr>
        <p:txBody>
          <a:bodyPr spcFirstLastPara="1" wrap="square" lIns="91425" tIns="91425" rIns="91425" bIns="91425" anchor="ctr" anchorCtr="0">
            <a:noAutofit/>
          </a:bodyPr>
          <a:lstStyle/>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Modules</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Working Principle</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System Architecture</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Sample Snapshots</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H/W and S/W Requirements</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Conclusion</a:t>
            </a:r>
          </a:p>
          <a:p>
            <a:pPr marL="285750" indent="-285750">
              <a:lnSpc>
                <a:spcPct val="250000"/>
              </a:lnSpc>
              <a:buClr>
                <a:schemeClr val="bg1"/>
              </a:buClr>
              <a:buFont typeface="Arial" panose="020B0604020202020204" pitchFamily="34" charset="0"/>
              <a:buChar char="•"/>
            </a:pPr>
            <a:r>
              <a:rPr lang="en-US" dirty="0">
                <a:solidFill>
                  <a:schemeClr val="bg1"/>
                </a:solidFill>
                <a:latin typeface="Comic Sans MS" panose="030F0702030302020204" pitchFamily="66" charset="0"/>
                <a:cs typeface="Times New Roman" panose="02020603050405020304" pitchFamily="18" charset="0"/>
              </a:rPr>
              <a:t>References</a:t>
            </a:r>
          </a:p>
          <a:p>
            <a:pPr marL="171450" indent="-171450">
              <a:lnSpc>
                <a:spcPct val="250000"/>
              </a:lnSpc>
              <a:buFont typeface="Arial" panose="020B0604020202020204" pitchFamily="34" charset="0"/>
              <a:buChar char="•"/>
            </a:pPr>
            <a:endParaRPr lang="en-US" dirty="0">
              <a:solidFill>
                <a:schemeClr val="bg1"/>
              </a:solidFill>
              <a:latin typeface="Comic Sans MS" panose="030F0702030302020204" pitchFamily="66" charset="0"/>
              <a:cs typeface="Times New Roman" panose="02020603050405020304" pitchFamily="18" charset="0"/>
            </a:endParaRPr>
          </a:p>
          <a:p>
            <a:pPr marL="0" lvl="0" indent="0" algn="l" rtl="0">
              <a:spcBef>
                <a:spcPts val="0"/>
              </a:spcBef>
              <a:spcAft>
                <a:spcPts val="0"/>
              </a:spcAft>
              <a:buNone/>
            </a:pPr>
            <a:endParaRPr sz="1600" dirty="0">
              <a:solidFill>
                <a:srgbClr val="FFFFFF"/>
              </a:solidFill>
              <a:latin typeface="Montserrat"/>
              <a:ea typeface="Montserrat"/>
              <a:cs typeface="Montserrat"/>
              <a:sym typeface="Montserrat"/>
            </a:endParaRPr>
          </a:p>
        </p:txBody>
      </p:sp>
      <p:sp>
        <p:nvSpPr>
          <p:cNvPr id="289" name="Google Shape;289;p31"/>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1"/>
          <p:cNvGrpSpPr/>
          <p:nvPr/>
        </p:nvGrpSpPr>
        <p:grpSpPr>
          <a:xfrm>
            <a:off x="3078687" y="2700858"/>
            <a:ext cx="737729" cy="737729"/>
            <a:chOff x="2920647" y="2157958"/>
            <a:chExt cx="827700" cy="827700"/>
          </a:xfrm>
        </p:grpSpPr>
        <p:sp>
          <p:nvSpPr>
            <p:cNvPr id="294" name="Google Shape;294;p31"/>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1"/>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Roboto"/>
              <a:ea typeface="Roboto"/>
              <a:cs typeface="Roboto"/>
              <a:sym typeface="Roboto"/>
            </a:endParaRPr>
          </a:p>
        </p:txBody>
      </p:sp>
      <p:grpSp>
        <p:nvGrpSpPr>
          <p:cNvPr id="297" name="Google Shape;297;p31"/>
          <p:cNvGrpSpPr/>
          <p:nvPr/>
        </p:nvGrpSpPr>
        <p:grpSpPr>
          <a:xfrm rot="-5400000">
            <a:off x="4225338" y="3802929"/>
            <a:ext cx="737729" cy="737729"/>
            <a:chOff x="2920647" y="2157958"/>
            <a:chExt cx="827700" cy="827700"/>
          </a:xfrm>
        </p:grpSpPr>
        <p:sp>
          <p:nvSpPr>
            <p:cNvPr id="298" name="Google Shape;298;p31"/>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1"/>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grpSp>
        <p:nvGrpSpPr>
          <p:cNvPr id="301" name="Google Shape;301;p31"/>
          <p:cNvGrpSpPr/>
          <p:nvPr/>
        </p:nvGrpSpPr>
        <p:grpSpPr>
          <a:xfrm>
            <a:off x="5313093" y="2700655"/>
            <a:ext cx="737804" cy="737804"/>
            <a:chOff x="5428888" y="2158023"/>
            <a:chExt cx="828900" cy="828900"/>
          </a:xfrm>
        </p:grpSpPr>
        <p:sp>
          <p:nvSpPr>
            <p:cNvPr id="302" name="Google Shape;302;p31"/>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1"/>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grpSp>
        <p:nvGrpSpPr>
          <p:cNvPr id="305" name="Google Shape;305;p31"/>
          <p:cNvGrpSpPr/>
          <p:nvPr/>
        </p:nvGrpSpPr>
        <p:grpSpPr>
          <a:xfrm rot="5400000">
            <a:off x="4193370" y="1569752"/>
            <a:ext cx="737729" cy="737729"/>
            <a:chOff x="2920647" y="2157958"/>
            <a:chExt cx="827700" cy="827700"/>
          </a:xfrm>
        </p:grpSpPr>
        <p:sp>
          <p:nvSpPr>
            <p:cNvPr id="306" name="Google Shape;306;p31"/>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1"/>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sp>
        <p:nvSpPr>
          <p:cNvPr id="309" name="Google Shape;309;p31"/>
          <p:cNvSpPr/>
          <p:nvPr/>
        </p:nvSpPr>
        <p:spPr>
          <a:xfrm>
            <a:off x="3755249" y="2242918"/>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txBox="1"/>
          <p:nvPr/>
        </p:nvSpPr>
        <p:spPr>
          <a:xfrm>
            <a:off x="1129484" y="238865"/>
            <a:ext cx="68655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solidFill>
                  <a:schemeClr val="lt1"/>
                </a:solidFill>
              </a:rPr>
              <a:t>AGENDA</a:t>
            </a:r>
            <a:endParaRPr sz="2400" b="1" dirty="0">
              <a:solidFill>
                <a:schemeClr val="lt1"/>
              </a:solidFill>
            </a:endParaRP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1000"/>
                                        <p:tgtEl>
                                          <p:spTgt spid="28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 calcmode="lin" valueType="num">
                                      <p:cBhvr additive="base">
                                        <p:cTn id="10" dur="1000"/>
                                        <p:tgtEl>
                                          <p:spTgt spid="287"/>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anim calcmode="lin" valueType="num">
                                      <p:cBhvr additive="base">
                                        <p:cTn id="13" dur="1000"/>
                                        <p:tgtEl>
                                          <p:spTgt spid="310"/>
                                        </p:tgtEl>
                                        <p:attrNameLst>
                                          <p:attrName>ppt_y</p:attrName>
                                        </p:attrNameLst>
                                      </p:cBhvr>
                                      <p:tavLst>
                                        <p:tav tm="0">
                                          <p:val>
                                            <p:strVal val="#ppt_y-1"/>
                                          </p:val>
                                        </p:tav>
                                        <p:tav tm="100000">
                                          <p:val>
                                            <p:strVal val="#ppt_y"/>
                                          </p:val>
                                        </p:tav>
                                      </p:tavLst>
                                    </p:anim>
                                  </p:childTnLst>
                                </p:cTn>
                              </p:par>
                              <p:par>
                                <p:cTn id="14" presetID="8" presetClass="emph" presetSubtype="0" fill="hold" nodeType="withEffect">
                                  <p:stCondLst>
                                    <p:cond delay="0"/>
                                  </p:stCondLst>
                                  <p:childTnLst>
                                    <p:animRot by="-21600000">
                                      <p:cBhvr>
                                        <p:cTn id="15" dur="1000" fill="hold"/>
                                        <p:tgtEl>
                                          <p:spTgt spid="291"/>
                                        </p:tgtEl>
                                        <p:attrNameLst>
                                          <p:attrName>r</p:attrName>
                                        </p:attrNameLst>
                                      </p:cBhvr>
                                    </p:animRot>
                                  </p:childTnLst>
                                </p:cTn>
                              </p:par>
                              <p:par>
                                <p:cTn id="16" presetID="8" presetClass="emph" presetSubtype="0" fill="hold" nodeType="withEffect">
                                  <p:stCondLst>
                                    <p:cond delay="0"/>
                                  </p:stCondLst>
                                  <p:childTnLst>
                                    <p:animRot by="-21600000">
                                      <p:cBhvr>
                                        <p:cTn id="17" dur="1000" fill="hold"/>
                                        <p:tgtEl>
                                          <p:spTgt spid="290"/>
                                        </p:tgtEl>
                                        <p:attrNameLst>
                                          <p:attrName>r</p:attrName>
                                        </p:attrNameLst>
                                      </p:cBhvr>
                                    </p:animRot>
                                  </p:childTnLst>
                                </p:cTn>
                              </p:par>
                              <p:par>
                                <p:cTn id="18" presetID="8" presetClass="emph" presetSubtype="0" fill="hold" nodeType="withEffect">
                                  <p:stCondLst>
                                    <p:cond delay="0"/>
                                  </p:stCondLst>
                                  <p:childTnLst>
                                    <p:animRot by="-21600000">
                                      <p:cBhvr>
                                        <p:cTn id="19" dur="1000" fill="hold"/>
                                        <p:tgtEl>
                                          <p:spTgt spid="289"/>
                                        </p:tgtEl>
                                        <p:attrNameLst>
                                          <p:attrName>r</p:attrName>
                                        </p:attrNameLst>
                                      </p:cBhvr>
                                    </p:animRot>
                                  </p:childTnLst>
                                </p:cTn>
                              </p:par>
                              <p:par>
                                <p:cTn id="20" presetID="8" presetClass="emph" presetSubtype="0" fill="hold" nodeType="withEffect">
                                  <p:stCondLst>
                                    <p:cond delay="0"/>
                                  </p:stCondLst>
                                  <p:childTnLst>
                                    <p:animRot by="-21600000">
                                      <p:cBhvr>
                                        <p:cTn id="21" dur="1000" fill="hold"/>
                                        <p:tgtEl>
                                          <p:spTgt spid="292"/>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09"/>
                                        </p:tgtEl>
                                        <p:attrNameLst>
                                          <p:attrName>style.visibility</p:attrName>
                                        </p:attrNameLst>
                                      </p:cBhvr>
                                      <p:to>
                                        <p:strVal val="visible"/>
                                      </p:to>
                                    </p:set>
                                    <p:animEffect transition="in" filter="fade">
                                      <p:cBhvr>
                                        <p:cTn id="24" dur="11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5679855" y="-3769"/>
            <a:ext cx="2324100" cy="849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US" b="1" dirty="0">
                <a:solidFill>
                  <a:schemeClr val="tx1"/>
                </a:solidFill>
                <a:latin typeface="+mj-lt"/>
              </a:rPr>
              <a:t>REFERENCES</a:t>
            </a:r>
            <a:endParaRPr b="1" dirty="0">
              <a:solidFill>
                <a:schemeClr val="tx1"/>
              </a:solidFill>
              <a:latin typeface="+mj-lt"/>
            </a:endParaRPr>
          </a:p>
        </p:txBody>
      </p:sp>
      <p:sp>
        <p:nvSpPr>
          <p:cNvPr id="371" name="Google Shape;371;p40"/>
          <p:cNvSpPr txBox="1">
            <a:spLocks noGrp="1"/>
          </p:cNvSpPr>
          <p:nvPr>
            <p:ph type="body" idx="1"/>
          </p:nvPr>
        </p:nvSpPr>
        <p:spPr>
          <a:xfrm>
            <a:off x="4555826" y="420731"/>
            <a:ext cx="4572158" cy="4702933"/>
          </a:xfrm>
          <a:prstGeom prst="rect">
            <a:avLst/>
          </a:prstGeom>
        </p:spPr>
        <p:txBody>
          <a:bodyPr spcFirstLastPara="1" wrap="square" lIns="91425" tIns="91425" rIns="91425" bIns="91425" anchor="t" anchorCtr="0">
            <a:noAutofit/>
          </a:bodyPr>
          <a:lstStyle/>
          <a:p>
            <a:pPr algn="just">
              <a:lnSpc>
                <a:spcPct val="150000"/>
              </a:lnSpc>
            </a:pPr>
            <a:r>
              <a:rPr lang="en-US" sz="1200" dirty="0">
                <a:latin typeface="+mn-lt"/>
                <a:cs typeface="Times New Roman" panose="02020603050405020304" pitchFamily="18" charset="0"/>
                <a:hlinkClick r:id="rId3" action="ppaction://hlinkfile" tooltip="b"/>
              </a:rPr>
              <a:t>https://digitalstrategy.ec.europa.eu/en/library/benchmarking-parental-control-tools-online-protection-children</a:t>
            </a:r>
            <a:endParaRPr lang="en-IN" sz="1200" dirty="0">
              <a:latin typeface="+mn-lt"/>
              <a:cs typeface="Times New Roman" panose="02020603050405020304" pitchFamily="18" charset="0"/>
              <a:hlinkClick r:id="rId3" action="ppaction://hlinkfile" tooltip="b"/>
            </a:endParaRPr>
          </a:p>
          <a:p>
            <a:pPr algn="just">
              <a:lnSpc>
                <a:spcPct val="150000"/>
              </a:lnSpc>
            </a:pPr>
            <a:r>
              <a:rPr lang="en-US" sz="1200" dirty="0">
                <a:latin typeface="+mn-lt"/>
                <a:cs typeface="Times New Roman" panose="02020603050405020304" pitchFamily="18" charset="0"/>
                <a:hlinkClick r:id="rId3" action="ppaction://hlinkfile" tooltip="b"/>
              </a:rPr>
              <a:t>https://ieeexplore.ieee.org/document/9282959</a:t>
            </a:r>
            <a:endParaRPr lang="en-IN" sz="1200" dirty="0">
              <a:latin typeface="+mn-lt"/>
              <a:cs typeface="Times New Roman" panose="02020603050405020304" pitchFamily="18" charset="0"/>
            </a:endParaRPr>
          </a:p>
          <a:p>
            <a:pPr algn="just">
              <a:lnSpc>
                <a:spcPct val="150000"/>
              </a:lnSpc>
            </a:pPr>
            <a:r>
              <a:rPr lang="en-US" sz="1200" dirty="0">
                <a:latin typeface="+mn-lt"/>
                <a:cs typeface="Times New Roman" panose="02020603050405020304" pitchFamily="18" charset="0"/>
                <a:hlinkClick r:id="rId4" action="ppaction://hlinkfile"/>
              </a:rPr>
              <a:t>https://dl.acm.org/doi/abs/10.1145/3427228.3427287</a:t>
            </a:r>
            <a:endParaRPr lang="en-IN" sz="1200" dirty="0">
              <a:latin typeface="+mn-lt"/>
              <a:cs typeface="Times New Roman" panose="02020603050405020304" pitchFamily="18" charset="0"/>
            </a:endParaRPr>
          </a:p>
          <a:p>
            <a:pPr algn="just">
              <a:lnSpc>
                <a:spcPct val="150000"/>
              </a:lnSpc>
            </a:pPr>
            <a:r>
              <a:rPr lang="en-US" sz="1200" u="sng" dirty="0">
                <a:latin typeface="+mn-lt"/>
                <a:cs typeface="Times New Roman" panose="02020603050405020304" pitchFamily="18" charset="0"/>
                <a:hlinkClick r:id="rId4" action="ppaction://hlinkfile"/>
              </a:rPr>
              <a:t>https://www.sciencedirect.com/science/article/abs/pii/S019074092030236X</a:t>
            </a:r>
            <a:endParaRPr lang="en-IN" sz="1200" dirty="0">
              <a:latin typeface="+mn-lt"/>
              <a:cs typeface="Times New Roman" panose="02020603050405020304" pitchFamily="18" charset="0"/>
              <a:hlinkClick r:id="rId4" action="ppaction://hlinkfile"/>
            </a:endParaRPr>
          </a:p>
          <a:p>
            <a:pPr algn="just">
              <a:lnSpc>
                <a:spcPct val="150000"/>
              </a:lnSpc>
            </a:pPr>
            <a:r>
              <a:rPr lang="en-US" sz="1200" dirty="0">
                <a:latin typeface="+mn-lt"/>
                <a:cs typeface="Times New Roman" panose="02020603050405020304" pitchFamily="18" charset="0"/>
                <a:hlinkClick r:id="rId5"/>
              </a:rPr>
              <a:t>https://www.sciencedirect.com/science/article/abs/pii/S0047272720300724</a:t>
            </a:r>
            <a:endParaRPr lang="en-US" sz="1200" dirty="0">
              <a:latin typeface="+mn-lt"/>
              <a:cs typeface="Times New Roman" panose="02020603050405020304" pitchFamily="18" charset="0"/>
            </a:endParaRPr>
          </a:p>
          <a:p>
            <a:pPr algn="just">
              <a:lnSpc>
                <a:spcPct val="150000"/>
              </a:lnSpc>
            </a:pPr>
            <a:r>
              <a:rPr lang="en-IN" sz="1200" dirty="0">
                <a:solidFill>
                  <a:srgbClr val="2196F3"/>
                </a:solidFill>
                <a:hlinkClick r:id="rId6"/>
              </a:rPr>
              <a:t>https://ieeexplore.ieee.org/abstract/document/9315134</a:t>
            </a:r>
            <a:endParaRPr lang="en-IN" sz="1200" dirty="0">
              <a:solidFill>
                <a:srgbClr val="2196F3"/>
              </a:solidFill>
            </a:endParaRPr>
          </a:p>
          <a:p>
            <a:pPr algn="just">
              <a:lnSpc>
                <a:spcPct val="150000"/>
              </a:lnSpc>
            </a:pPr>
            <a:r>
              <a:rPr lang="en-IN" sz="1200" dirty="0">
                <a:solidFill>
                  <a:srgbClr val="2196F3"/>
                </a:solidFill>
                <a:hlinkClick r:id="rId7"/>
              </a:rPr>
              <a:t>https://www.eecs.ucf.edu/~jjl/pubs/pn1838-ghoshA.pdf</a:t>
            </a:r>
            <a:endParaRPr lang="en-IN" sz="1200" dirty="0">
              <a:solidFill>
                <a:srgbClr val="2196F3"/>
              </a:solidFill>
            </a:endParaRPr>
          </a:p>
          <a:p>
            <a:pPr algn="just">
              <a:lnSpc>
                <a:spcPct val="150000"/>
              </a:lnSpc>
            </a:pPr>
            <a:r>
              <a:rPr lang="en-IN" sz="1200" dirty="0">
                <a:solidFill>
                  <a:srgbClr val="2196F3"/>
                </a:solidFill>
                <a:hlinkClick r:id="rId8"/>
              </a:rPr>
              <a:t>https://doi.org/10.1002/cd.23219873706</a:t>
            </a:r>
            <a:endParaRPr lang="en-IN" sz="1200" dirty="0">
              <a:solidFill>
                <a:srgbClr val="2196F3"/>
              </a:solidFill>
            </a:endParaRPr>
          </a:p>
          <a:p>
            <a:pPr algn="just">
              <a:lnSpc>
                <a:spcPct val="150000"/>
              </a:lnSpc>
            </a:pPr>
            <a:r>
              <a:rPr lang="en-IN" sz="1200" dirty="0">
                <a:solidFill>
                  <a:srgbClr val="2196F3"/>
                </a:solidFill>
                <a:hlinkClick r:id="rId9"/>
              </a:rPr>
              <a:t>https://www.pewresearch.org/internet/2016/01/07/parents-teens-and-digital-monitoring/</a:t>
            </a:r>
            <a:endParaRPr lang="en-IN" sz="1200" dirty="0">
              <a:solidFill>
                <a:srgbClr val="2196F3"/>
              </a:solidFill>
            </a:endParaRPr>
          </a:p>
          <a:p>
            <a:pPr algn="just">
              <a:lnSpc>
                <a:spcPct val="150000"/>
              </a:lnSpc>
            </a:pPr>
            <a:r>
              <a:rPr lang="en-IN" sz="1200" dirty="0">
                <a:solidFill>
                  <a:srgbClr val="2196F3"/>
                </a:solidFill>
                <a:hlinkClick r:id="rId10"/>
              </a:rPr>
              <a:t>https://journals.sagepub.com/doi/10.1177/1461444814543995</a:t>
            </a:r>
            <a:endParaRPr lang="en-IN" sz="1200" dirty="0">
              <a:solidFill>
                <a:srgbClr val="2196F3"/>
              </a:solidFill>
            </a:endParaRPr>
          </a:p>
          <a:p>
            <a:pPr algn="just">
              <a:lnSpc>
                <a:spcPct val="150000"/>
              </a:lnSpc>
            </a:pPr>
            <a:r>
              <a:rPr lang="en-IN" sz="1200" dirty="0">
                <a:solidFill>
                  <a:srgbClr val="2196F3"/>
                </a:solidFill>
                <a:hlinkClick r:id="rId11"/>
              </a:rPr>
              <a:t>https://www.sciencedirect.com/science/article/abs/pii/S1567422311000639?via%3Dihub</a:t>
            </a:r>
            <a:endParaRPr lang="en-IN" sz="1200" dirty="0">
              <a:solidFill>
                <a:srgbClr val="2196F3"/>
              </a:solidFill>
            </a:endParaRPr>
          </a:p>
          <a:p>
            <a:pPr algn="just">
              <a:lnSpc>
                <a:spcPct val="150000"/>
              </a:lnSpc>
            </a:pPr>
            <a:endParaRPr lang="en-IN" sz="1200" dirty="0">
              <a:solidFill>
                <a:srgbClr val="2196F3"/>
              </a:solidFill>
            </a:endParaRPr>
          </a:p>
          <a:p>
            <a:pPr algn="just">
              <a:lnSpc>
                <a:spcPct val="150000"/>
              </a:lnSpc>
            </a:pPr>
            <a:endParaRPr lang="en-IN" sz="1200" dirty="0">
              <a:solidFill>
                <a:srgbClr val="2196F3"/>
              </a:solidFill>
            </a:endParaRPr>
          </a:p>
          <a:p>
            <a:pPr algn="just">
              <a:lnSpc>
                <a:spcPct val="150000"/>
              </a:lnSpc>
            </a:pPr>
            <a:endParaRPr lang="en-IN" sz="1200" dirty="0">
              <a:solidFill>
                <a:srgbClr val="2196F3"/>
              </a:solidFill>
            </a:endParaRPr>
          </a:p>
        </p:txBody>
      </p:sp>
      <p:grpSp>
        <p:nvGrpSpPr>
          <p:cNvPr id="372" name="Google Shape;372;p40"/>
          <p:cNvGrpSpPr/>
          <p:nvPr/>
        </p:nvGrpSpPr>
        <p:grpSpPr>
          <a:xfrm>
            <a:off x="596402" y="1727943"/>
            <a:ext cx="1387497" cy="2767214"/>
            <a:chOff x="3983627" y="1676395"/>
            <a:chExt cx="1449538" cy="2881914"/>
          </a:xfrm>
        </p:grpSpPr>
        <p:sp>
          <p:nvSpPr>
            <p:cNvPr id="373" name="Google Shape;373;p40"/>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6" name="Google Shape;376;p40"/>
          <p:cNvPicPr preferRelativeResize="0"/>
          <p:nvPr/>
        </p:nvPicPr>
        <p:blipFill rotWithShape="1">
          <a:blip r:embed="rId12">
            <a:alphaModFix/>
          </a:blip>
          <a:srcRect l="30482" r="30482"/>
          <a:stretch/>
        </p:blipFill>
        <p:spPr>
          <a:xfrm>
            <a:off x="595000" y="1728137"/>
            <a:ext cx="1389300" cy="2372700"/>
          </a:xfrm>
          <a:prstGeom prst="round2SameRect">
            <a:avLst>
              <a:gd name="adj1" fmla="val 4129"/>
              <a:gd name="adj2" fmla="val 0"/>
            </a:avLst>
          </a:prstGeom>
          <a:noFill/>
          <a:ln>
            <a:noFill/>
          </a:ln>
        </p:spPr>
      </p:pic>
      <p:sp>
        <p:nvSpPr>
          <p:cNvPr id="377" name="Google Shape;377;p40"/>
          <p:cNvSpPr/>
          <p:nvPr/>
        </p:nvSpPr>
        <p:spPr>
          <a:xfrm flipH="1">
            <a:off x="595102" y="1784207"/>
            <a:ext cx="1389300" cy="2316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40"/>
          <p:cNvGrpSpPr/>
          <p:nvPr/>
        </p:nvGrpSpPr>
        <p:grpSpPr>
          <a:xfrm>
            <a:off x="2339691" y="3136889"/>
            <a:ext cx="559043" cy="1339288"/>
            <a:chOff x="7475548" y="3728000"/>
            <a:chExt cx="316504" cy="758244"/>
          </a:xfrm>
        </p:grpSpPr>
        <p:sp>
          <p:nvSpPr>
            <p:cNvPr id="379" name="Google Shape;379;p4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0"/>
          <p:cNvGrpSpPr/>
          <p:nvPr/>
        </p:nvGrpSpPr>
        <p:grpSpPr>
          <a:xfrm>
            <a:off x="2178640" y="3365517"/>
            <a:ext cx="924900" cy="895292"/>
            <a:chOff x="7384385" y="3857442"/>
            <a:chExt cx="523637" cy="506874"/>
          </a:xfrm>
        </p:grpSpPr>
        <p:sp>
          <p:nvSpPr>
            <p:cNvPr id="383" name="Google Shape;383;p4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40"/>
            <p:cNvGrpSpPr/>
            <p:nvPr/>
          </p:nvGrpSpPr>
          <p:grpSpPr>
            <a:xfrm>
              <a:off x="7384385" y="3857442"/>
              <a:ext cx="523637" cy="498900"/>
              <a:chOff x="7384385" y="3857442"/>
              <a:chExt cx="523637" cy="498900"/>
            </a:xfrm>
          </p:grpSpPr>
          <p:sp>
            <p:nvSpPr>
              <p:cNvPr id="385" name="Google Shape;385;p4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7" name="Google Shape;387;p40"/>
          <p:cNvPicPr preferRelativeResize="0"/>
          <p:nvPr/>
        </p:nvPicPr>
        <p:blipFill rotWithShape="1">
          <a:blip r:embed="rId13">
            <a:alphaModFix/>
          </a:blip>
          <a:srcRect l="12428" r="12428"/>
          <a:stretch/>
        </p:blipFill>
        <p:spPr>
          <a:xfrm>
            <a:off x="2231909" y="3419983"/>
            <a:ext cx="774600" cy="773100"/>
          </a:xfrm>
          <a:prstGeom prst="ellipse">
            <a:avLst/>
          </a:prstGeom>
          <a:noFill/>
          <a:ln w="28575" cap="flat" cmpd="sng">
            <a:solidFill>
              <a:srgbClr val="FFFFFF"/>
            </a:solidFill>
            <a:prstDash val="solid"/>
            <a:round/>
            <a:headEnd type="none" w="sm" len="sm"/>
            <a:tailEnd type="none" w="sm" len="sm"/>
          </a:ln>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71"/>
                                        </p:tgtEl>
                                        <p:attrNameLst>
                                          <p:attrName>style.visibility</p:attrName>
                                        </p:attrNameLst>
                                      </p:cBhvr>
                                      <p:to>
                                        <p:strVal val="visible"/>
                                      </p:to>
                                    </p:set>
                                    <p:anim calcmode="lin" valueType="num">
                                      <p:cBhvr additive="base">
                                        <p:cTn id="7" dur="1000"/>
                                        <p:tgtEl>
                                          <p:spTgt spid="371"/>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 calcmode="lin" valueType="num">
                                      <p:cBhvr additive="base">
                                        <p:cTn id="10" dur="1000"/>
                                        <p:tgtEl>
                                          <p:spTgt spid="3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1"/>
          <p:cNvSpPr txBox="1">
            <a:spLocks noGrp="1"/>
          </p:cNvSpPr>
          <p:nvPr>
            <p:ph type="title"/>
          </p:nvPr>
        </p:nvSpPr>
        <p:spPr>
          <a:xfrm>
            <a:off x="547225" y="22255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Thank you!</a:t>
            </a:r>
            <a:endParaRPr sz="3600"/>
          </a:p>
        </p:txBody>
      </p:sp>
      <p:grpSp>
        <p:nvGrpSpPr>
          <p:cNvPr id="401" name="Google Shape;401;p41"/>
          <p:cNvGrpSpPr/>
          <p:nvPr/>
        </p:nvGrpSpPr>
        <p:grpSpPr>
          <a:xfrm>
            <a:off x="4066820" y="1553491"/>
            <a:ext cx="3159984" cy="2439109"/>
            <a:chOff x="3553042" y="1657806"/>
            <a:chExt cx="3461100" cy="2671532"/>
          </a:xfrm>
        </p:grpSpPr>
        <p:sp>
          <p:nvSpPr>
            <p:cNvPr id="402" name="Google Shape;402;p41"/>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 name="Google Shape;410;p41"/>
          <p:cNvPicPr preferRelativeResize="0"/>
          <p:nvPr/>
        </p:nvPicPr>
        <p:blipFill rotWithShape="1">
          <a:blip r:embed="rId3">
            <a:alphaModFix/>
          </a:blip>
          <a:srcRect t="7257" b="7257"/>
          <a:stretch/>
        </p:blipFill>
        <p:spPr>
          <a:xfrm>
            <a:off x="4115130" y="1605638"/>
            <a:ext cx="3063300" cy="1745700"/>
          </a:xfrm>
          <a:prstGeom prst="rect">
            <a:avLst/>
          </a:prstGeom>
          <a:noFill/>
          <a:ln>
            <a:noFill/>
          </a:ln>
        </p:spPr>
      </p:pic>
      <p:sp>
        <p:nvSpPr>
          <p:cNvPr id="411" name="Google Shape;411;p41"/>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p:cNvGrpSpPr/>
          <p:nvPr/>
        </p:nvGrpSpPr>
        <p:grpSpPr>
          <a:xfrm>
            <a:off x="6762480" y="2546254"/>
            <a:ext cx="1024386" cy="1522884"/>
            <a:chOff x="6505573" y="2745170"/>
            <a:chExt cx="1122000" cy="1668000"/>
          </a:xfrm>
        </p:grpSpPr>
        <p:sp>
          <p:nvSpPr>
            <p:cNvPr id="413" name="Google Shape;413;p41"/>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41"/>
          <p:cNvPicPr preferRelativeResize="0"/>
          <p:nvPr/>
        </p:nvPicPr>
        <p:blipFill rotWithShape="1">
          <a:blip r:embed="rId4">
            <a:alphaModFix/>
          </a:blip>
          <a:srcRect l="13278" r="13278"/>
          <a:stretch/>
        </p:blipFill>
        <p:spPr>
          <a:xfrm>
            <a:off x="6762097" y="2613771"/>
            <a:ext cx="1024200" cy="1333200"/>
          </a:xfrm>
          <a:prstGeom prst="rect">
            <a:avLst/>
          </a:prstGeom>
          <a:noFill/>
          <a:ln>
            <a:noFill/>
          </a:ln>
        </p:spPr>
      </p:pic>
      <p:sp>
        <p:nvSpPr>
          <p:cNvPr id="418" name="Google Shape;418;p41"/>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00"/>
                                        </p:tgtEl>
                                        <p:attrNameLst>
                                          <p:attrName>style.visibility</p:attrName>
                                        </p:attrNameLst>
                                      </p:cBhvr>
                                      <p:to>
                                        <p:strVal val="visible"/>
                                      </p:to>
                                    </p:set>
                                    <p:anim calcmode="lin" valueType="num">
                                      <p:cBhvr additive="base">
                                        <p:cTn id="7" dur="1500"/>
                                        <p:tgtEl>
                                          <p:spTgt spid="400"/>
                                        </p:tgtEl>
                                        <p:attrNameLst>
                                          <p:attrName>ppt_w</p:attrName>
                                        </p:attrNameLst>
                                      </p:cBhvr>
                                      <p:tavLst>
                                        <p:tav tm="0">
                                          <p:val>
                                            <p:strVal val="0"/>
                                          </p:val>
                                        </p:tav>
                                        <p:tav tm="100000">
                                          <p:val>
                                            <p:strVal val="#ppt_w"/>
                                          </p:val>
                                        </p:tav>
                                      </p:tavLst>
                                    </p:anim>
                                    <p:anim calcmode="lin" valueType="num">
                                      <p:cBhvr additive="base">
                                        <p:cTn id="8" dur="1500"/>
                                        <p:tgtEl>
                                          <p:spTgt spid="4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1450" y="953036"/>
            <a:ext cx="5248141" cy="521594"/>
          </a:xfrm>
        </p:spPr>
        <p:txBody>
          <a:bodyPr/>
          <a:lstStyle/>
          <a:p>
            <a:pPr algn="ctr"/>
            <a:r>
              <a:rPr lang="en-US" b="1" dirty="0">
                <a:effectLst>
                  <a:outerShdw blurRad="38100" dist="38100" dir="2700000" algn="tl">
                    <a:srgbClr val="000000">
                      <a:alpha val="43137"/>
                    </a:srgbClr>
                  </a:outerShdw>
                </a:effectLst>
              </a:rPr>
              <a:t>ABSTRACT</a:t>
            </a:r>
          </a:p>
        </p:txBody>
      </p:sp>
      <p:sp>
        <p:nvSpPr>
          <p:cNvPr id="5" name="TextBox 4"/>
          <p:cNvSpPr txBox="1"/>
          <p:nvPr/>
        </p:nvSpPr>
        <p:spPr>
          <a:xfrm>
            <a:off x="1384476" y="1635616"/>
            <a:ext cx="6742088" cy="2246769"/>
          </a:xfrm>
          <a:prstGeom prst="rect">
            <a:avLst/>
          </a:prstGeom>
          <a:noFill/>
        </p:spPr>
        <p:txBody>
          <a:bodyPr wrap="square" rtlCol="0">
            <a:spAutoFit/>
          </a:bodyPr>
          <a:lstStyle/>
          <a:p>
            <a:pPr algn="just"/>
            <a:r>
              <a:rPr lang="en-IN" dirty="0">
                <a:solidFill>
                  <a:schemeClr val="bg1"/>
                </a:solidFill>
                <a:latin typeface="+mn-lt"/>
                <a:cs typeface="Times New Roman" panose="02020603050405020304" pitchFamily="18" charset="0"/>
              </a:rPr>
              <a:t>The proposed system enhances parental supervision and child safety through various features. Parents can add their children, monitor their location via geo-fencing with alerts for boundary crossings. Access to messages and call logs ensures communication oversight, while watch time tracking monitors screen usage.</a:t>
            </a:r>
            <a:r>
              <a:rPr lang="en-US" dirty="0">
                <a:solidFill>
                  <a:schemeClr val="bg1"/>
                </a:solidFill>
                <a:cs typeface="Times New Roman" panose="02020603050405020304" pitchFamily="18" charset="0"/>
              </a:rPr>
              <a:t>Keylogger tool to monitors keystrokes on a child's device. </a:t>
            </a:r>
            <a:r>
              <a:rPr lang="en-IN" dirty="0">
                <a:solidFill>
                  <a:schemeClr val="bg1"/>
                </a:solidFill>
                <a:latin typeface="+mn-lt"/>
                <a:cs typeface="Times New Roman" panose="02020603050405020304" pitchFamily="18" charset="0"/>
              </a:rPr>
              <a:t>In extremity, children can send voice messages to nearby parents, forwarded to the admin for assessment and contacting authorities. AES encryption and decryption secure signup and login processes. Overall, the proposed system offers a robust safety network, providing peace of mind to parents and a reliable means for children to seek assistance when feeling unsafe.</a:t>
            </a:r>
          </a:p>
        </p:txBody>
      </p:sp>
    </p:spTree>
    <p:extLst>
      <p:ext uri="{BB962C8B-B14F-4D97-AF65-F5344CB8AC3E}">
        <p14:creationId xmlns:p14="http://schemas.microsoft.com/office/powerpoint/2010/main" val="193098481"/>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a:spLocks noGrp="1"/>
          </p:cNvSpPr>
          <p:nvPr>
            <p:ph type="title"/>
          </p:nvPr>
        </p:nvSpPr>
        <p:spPr>
          <a:xfrm>
            <a:off x="1158801" y="482914"/>
            <a:ext cx="7038900" cy="573153"/>
          </a:xfrm>
          <a:prstGeom prst="rect">
            <a:avLst/>
          </a:prstGeom>
        </p:spPr>
        <p:txBody>
          <a:bodyPr spcFirstLastPara="1" wrap="square" lIns="91425" tIns="91425" rIns="91425" bIns="91425" anchor="t" anchorCtr="0">
            <a:noAutofit/>
          </a:bodyPr>
          <a:lstStyle/>
          <a:p>
            <a:pPr lvl="0" algn="ctr"/>
            <a:r>
              <a:rPr lang="en-US" b="1" dirty="0">
                <a:ea typeface="Lato"/>
              </a:rPr>
              <a:t>INTRODUCTION</a:t>
            </a:r>
            <a:br>
              <a:rPr lang="en-US" dirty="0">
                <a:latin typeface="Lato"/>
                <a:ea typeface="Lato"/>
                <a:cs typeface="Lato"/>
                <a:sym typeface="Lato"/>
              </a:rPr>
            </a:br>
            <a:endParaRPr dirty="0"/>
          </a:p>
        </p:txBody>
      </p:sp>
      <p:sp>
        <p:nvSpPr>
          <p:cNvPr id="5" name="TextBox 4"/>
          <p:cNvSpPr txBox="1"/>
          <p:nvPr/>
        </p:nvSpPr>
        <p:spPr>
          <a:xfrm>
            <a:off x="1384479" y="862884"/>
            <a:ext cx="6813222" cy="4407040"/>
          </a:xfrm>
          <a:prstGeom prst="rect">
            <a:avLst/>
          </a:prstGeom>
          <a:noFill/>
        </p:spPr>
        <p:txBody>
          <a:bodyPr wrap="square" rtlCol="0">
            <a:spAutoFit/>
          </a:bodyPr>
          <a:lstStyle/>
          <a:p>
            <a:pPr marL="120650" lvl="0" algn="just">
              <a:lnSpc>
                <a:spcPct val="115000"/>
              </a:lnSpc>
              <a:buClr>
                <a:schemeClr val="lt1"/>
              </a:buClr>
              <a:buSzPts val="1700"/>
            </a:pPr>
            <a:endParaRPr lang="en-US" dirty="0">
              <a:solidFill>
                <a:schemeClr val="lt1"/>
              </a:solidFill>
            </a:endParaRPr>
          </a:p>
          <a:p>
            <a:pPr marL="120650" algn="just">
              <a:lnSpc>
                <a:spcPct val="115000"/>
              </a:lnSpc>
              <a:buClr>
                <a:schemeClr val="lt1"/>
              </a:buClr>
              <a:buSzPts val="1700"/>
            </a:pPr>
            <a:r>
              <a:rPr lang="en-US" sz="1300" dirty="0">
                <a:solidFill>
                  <a:schemeClr val="bg1"/>
                </a:solidFill>
                <a:cs typeface="Times New Roman" panose="02020603050405020304" pitchFamily="18" charset="0"/>
              </a:rPr>
              <a:t>In today's fast-paced world, ensuring the safety and well-being of children has become a concern for parents. With the advancing technology, parents seek innovative solutions  for parental supervision and safeguard their children in various situations. To address these concerns, we propose an application that leverages cutting-edge features to bolster parental control and child safety. The application offers a comprehensive set of tools, starting with the ability for parents to add their children as users. </a:t>
            </a:r>
          </a:p>
          <a:p>
            <a:pPr marL="120650" algn="just">
              <a:lnSpc>
                <a:spcPct val="115000"/>
              </a:lnSpc>
              <a:buClr>
                <a:schemeClr val="lt1"/>
              </a:buClr>
              <a:buSzPts val="1700"/>
            </a:pPr>
            <a:endParaRPr lang="en-US" sz="1300" dirty="0">
              <a:solidFill>
                <a:schemeClr val="bg1"/>
              </a:solidFill>
              <a:cs typeface="Times New Roman" panose="02020603050405020304" pitchFamily="18" charset="0"/>
            </a:endParaRPr>
          </a:p>
          <a:p>
            <a:pPr marL="120650" algn="just">
              <a:lnSpc>
                <a:spcPct val="115000"/>
              </a:lnSpc>
              <a:buClr>
                <a:schemeClr val="lt1"/>
              </a:buClr>
              <a:buSzPts val="1700"/>
            </a:pPr>
            <a:r>
              <a:rPr lang="en-IN" dirty="0">
                <a:solidFill>
                  <a:schemeClr val="bg1"/>
                </a:solidFill>
                <a:latin typeface="+mn-lt"/>
                <a:cs typeface="Times New Roman" panose="02020603050405020304" pitchFamily="18" charset="0"/>
              </a:rPr>
              <a:t>Utilizing a geo-fencing system, parents can monitor their children's real-time locations and receive alerts</a:t>
            </a:r>
          </a:p>
          <a:p>
            <a:pPr marL="120650" algn="just">
              <a:lnSpc>
                <a:spcPct val="115000"/>
              </a:lnSpc>
              <a:buClr>
                <a:schemeClr val="lt1"/>
              </a:buClr>
              <a:buSzPts val="1700"/>
            </a:pPr>
            <a:endParaRPr lang="en-IN" dirty="0">
              <a:solidFill>
                <a:schemeClr val="bg1"/>
              </a:solidFill>
              <a:latin typeface="+mn-lt"/>
              <a:cs typeface="Times New Roman" panose="02020603050405020304" pitchFamily="18" charset="0"/>
            </a:endParaRPr>
          </a:p>
          <a:p>
            <a:pPr marL="120650" algn="just">
              <a:lnSpc>
                <a:spcPct val="115000"/>
              </a:lnSpc>
              <a:buClr>
                <a:schemeClr val="lt1"/>
              </a:buClr>
              <a:buSzPts val="1700"/>
            </a:pPr>
            <a:r>
              <a:rPr lang="en-IN" dirty="0">
                <a:solidFill>
                  <a:schemeClr val="bg1"/>
                </a:solidFill>
                <a:latin typeface="+mn-lt"/>
                <a:cs typeface="Times New Roman" panose="02020603050405020304" pitchFamily="18" charset="0"/>
              </a:rPr>
              <a:t>A standout feature of the proposed system is its quick messaging system. In critical situations, children can send voice messages to nearby parents, alerting them to their distress. These messages are promptly forwarded to the application admin, who can assess the situation and take necessary actions, such as contacting appropriate authorities like the police or hospitals. </a:t>
            </a:r>
          </a:p>
          <a:p>
            <a:pPr marL="457200" indent="-336550" algn="just">
              <a:lnSpc>
                <a:spcPct val="115000"/>
              </a:lnSpc>
              <a:buClr>
                <a:schemeClr val="lt1"/>
              </a:buClr>
              <a:buSzPts val="1700"/>
              <a:buFont typeface="Arial"/>
              <a:buChar char="●"/>
            </a:pPr>
            <a:endParaRPr lang="en-US" dirty="0">
              <a:solidFill>
                <a:schemeClr val="bg1"/>
              </a:solidFill>
              <a:cs typeface="Times New Roman" panose="02020603050405020304" pitchFamily="18" charset="0"/>
            </a:endParaRPr>
          </a:p>
          <a:p>
            <a:pPr marL="457200" indent="-336550" algn="just">
              <a:lnSpc>
                <a:spcPct val="115000"/>
              </a:lnSpc>
              <a:buClr>
                <a:schemeClr val="lt1"/>
              </a:buClr>
              <a:buSzPts val="1700"/>
              <a:buFont typeface="Arial"/>
              <a:buChar char="●"/>
            </a:pPr>
            <a:endParaRPr lang="en-US" dirty="0">
              <a:solidFill>
                <a:schemeClr val="bg1"/>
              </a:solidFill>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additive="base">
                                        <p:cTn id="7" dur="1000"/>
                                        <p:tgtEl>
                                          <p:spTgt spid="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91DC-F3C2-C532-3D63-15653CFE6AFC}"/>
              </a:ext>
            </a:extLst>
          </p:cNvPr>
          <p:cNvSpPr>
            <a:spLocks noGrp="1"/>
          </p:cNvSpPr>
          <p:nvPr>
            <p:ph type="title"/>
          </p:nvPr>
        </p:nvSpPr>
        <p:spPr>
          <a:xfrm>
            <a:off x="2354580" y="149910"/>
            <a:ext cx="6423780" cy="914100"/>
          </a:xfrm>
        </p:spPr>
        <p:txBody>
          <a:bodyPr/>
          <a:lstStyle/>
          <a:p>
            <a:r>
              <a:rPr lang="en-US" sz="2400" b="1" dirty="0">
                <a:solidFill>
                  <a:schemeClr val="bg1"/>
                </a:solidFill>
                <a:latin typeface="+mj-lt"/>
                <a:cs typeface="Times New Roman" panose="02020603050405020304" pitchFamily="18" charset="0"/>
              </a:rPr>
              <a:t>LITERATURE SURVEY</a:t>
            </a:r>
            <a:br>
              <a:rPr lang="en-US" sz="2400" dirty="0">
                <a:solidFill>
                  <a:schemeClr val="bg1"/>
                </a:solidFill>
                <a:latin typeface="+mj-lt"/>
              </a:rPr>
            </a:br>
            <a:endParaRPr lang="en-IN" dirty="0"/>
          </a:p>
        </p:txBody>
      </p:sp>
      <p:graphicFrame>
        <p:nvGraphicFramePr>
          <p:cNvPr id="3" name="Table 2">
            <a:extLst>
              <a:ext uri="{FF2B5EF4-FFF2-40B4-BE49-F238E27FC236}">
                <a16:creationId xmlns:a16="http://schemas.microsoft.com/office/drawing/2014/main" id="{0DCCA95E-0033-16DE-E3C6-4E7C2C40553C}"/>
              </a:ext>
            </a:extLst>
          </p:cNvPr>
          <p:cNvGraphicFramePr>
            <a:graphicFrameLocks noGrp="1"/>
          </p:cNvGraphicFramePr>
          <p:nvPr>
            <p:extLst>
              <p:ext uri="{D42A27DB-BD31-4B8C-83A1-F6EECF244321}">
                <p14:modId xmlns:p14="http://schemas.microsoft.com/office/powerpoint/2010/main" val="676827437"/>
              </p:ext>
            </p:extLst>
          </p:nvPr>
        </p:nvGraphicFramePr>
        <p:xfrm>
          <a:off x="1058442" y="973057"/>
          <a:ext cx="7667345" cy="3197386"/>
        </p:xfrm>
        <a:graphic>
          <a:graphicData uri="http://schemas.openxmlformats.org/drawingml/2006/table">
            <a:tbl>
              <a:tblPr firstRow="1" bandRow="1">
                <a:tableStyleId>{5C22544A-7EE6-4342-B048-85BDC9FD1C3A}</a:tableStyleId>
              </a:tblPr>
              <a:tblGrid>
                <a:gridCol w="586700">
                  <a:extLst>
                    <a:ext uri="{9D8B030D-6E8A-4147-A177-3AD203B41FA5}">
                      <a16:colId xmlns:a16="http://schemas.microsoft.com/office/drawing/2014/main" val="3265434869"/>
                    </a:ext>
                  </a:extLst>
                </a:gridCol>
                <a:gridCol w="1218561">
                  <a:extLst>
                    <a:ext uri="{9D8B030D-6E8A-4147-A177-3AD203B41FA5}">
                      <a16:colId xmlns:a16="http://schemas.microsoft.com/office/drawing/2014/main" val="541913599"/>
                    </a:ext>
                  </a:extLst>
                </a:gridCol>
                <a:gridCol w="992372">
                  <a:extLst>
                    <a:ext uri="{9D8B030D-6E8A-4147-A177-3AD203B41FA5}">
                      <a16:colId xmlns:a16="http://schemas.microsoft.com/office/drawing/2014/main" val="4081900672"/>
                    </a:ext>
                  </a:extLst>
                </a:gridCol>
                <a:gridCol w="659218">
                  <a:extLst>
                    <a:ext uri="{9D8B030D-6E8A-4147-A177-3AD203B41FA5}">
                      <a16:colId xmlns:a16="http://schemas.microsoft.com/office/drawing/2014/main" val="3589792757"/>
                    </a:ext>
                  </a:extLst>
                </a:gridCol>
                <a:gridCol w="1765005">
                  <a:extLst>
                    <a:ext uri="{9D8B030D-6E8A-4147-A177-3AD203B41FA5}">
                      <a16:colId xmlns:a16="http://schemas.microsoft.com/office/drawing/2014/main" val="1014567644"/>
                    </a:ext>
                  </a:extLst>
                </a:gridCol>
                <a:gridCol w="1353879">
                  <a:extLst>
                    <a:ext uri="{9D8B030D-6E8A-4147-A177-3AD203B41FA5}">
                      <a16:colId xmlns:a16="http://schemas.microsoft.com/office/drawing/2014/main" val="3079959571"/>
                    </a:ext>
                  </a:extLst>
                </a:gridCol>
                <a:gridCol w="1091610">
                  <a:extLst>
                    <a:ext uri="{9D8B030D-6E8A-4147-A177-3AD203B41FA5}">
                      <a16:colId xmlns:a16="http://schemas.microsoft.com/office/drawing/2014/main" val="797796184"/>
                    </a:ext>
                  </a:extLst>
                </a:gridCol>
              </a:tblGrid>
              <a:tr h="355126">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dirty="0"/>
                        <a:t>AUTHOR</a:t>
                      </a:r>
                    </a:p>
                  </a:txBody>
                  <a:tcPr marL="68580" marR="68580" marT="34290" marB="34290"/>
                </a:tc>
                <a:tc>
                  <a:txBody>
                    <a:bodyPr/>
                    <a:lstStyle/>
                    <a:p>
                      <a:r>
                        <a:rPr lang="en-IN" sz="1400" dirty="0"/>
                        <a:t>YEAR</a:t>
                      </a:r>
                    </a:p>
                  </a:txBody>
                  <a:tcPr marL="68580" marR="68580" marT="34290" marB="34290"/>
                </a:tc>
                <a:tc>
                  <a:txBody>
                    <a:bodyPr/>
                    <a:lstStyle/>
                    <a:p>
                      <a:r>
                        <a:rPr lang="en-IN" sz="1400" dirty="0"/>
                        <a:t>        INSIGHTS</a:t>
                      </a:r>
                    </a:p>
                  </a:txBody>
                  <a:tcPr marL="68580" marR="68580" marT="34290" marB="34290"/>
                </a:tc>
                <a:tc>
                  <a:txBody>
                    <a:bodyPr/>
                    <a:lstStyle/>
                    <a:p>
                      <a:r>
                        <a:rPr lang="en-IN" sz="1400" dirty="0"/>
                        <a:t>   MERITS</a:t>
                      </a:r>
                    </a:p>
                  </a:txBody>
                  <a:tcPr marL="68580" marR="68580" marT="34290" marB="34290"/>
                </a:tc>
                <a:tc>
                  <a:txBody>
                    <a:bodyPr/>
                    <a:lstStyle/>
                    <a:p>
                      <a:r>
                        <a:rPr lang="en-IN" sz="1400" dirty="0"/>
                        <a:t>DEMERIT</a:t>
                      </a:r>
                    </a:p>
                  </a:txBody>
                  <a:tcPr marL="68580" marR="68580" marT="34290" marB="34290"/>
                </a:tc>
                <a:extLst>
                  <a:ext uri="{0D108BD9-81ED-4DB2-BD59-A6C34878D82A}">
                    <a16:rowId xmlns:a16="http://schemas.microsoft.com/office/drawing/2014/main" val="879353060"/>
                  </a:ext>
                </a:extLst>
              </a:tr>
              <a:tr h="2712034">
                <a:tc>
                  <a:txBody>
                    <a:bodyPr/>
                    <a:lstStyle/>
                    <a:p>
                      <a:r>
                        <a:rPr lang="en-IN" sz="1400" dirty="0"/>
                        <a:t>1.</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mn-lt"/>
                          <a:ea typeface="+mn-ea"/>
                          <a:cs typeface="+mn-cs"/>
                          <a:sym typeface="Arial"/>
                        </a:rPr>
                        <a:t>A Survey of Parental Control Technologies for Digital Media</a:t>
                      </a:r>
                      <a:endParaRPr lang="en-IN"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MD Ghazi, Khaled Salah</a:t>
                      </a:r>
                      <a:endParaRPr lang="en-US" sz="1400" b="0" kern="1200" dirty="0">
                        <a:solidFill>
                          <a:schemeClr val="dk1"/>
                        </a:solidFill>
                        <a:effectLst/>
                        <a:latin typeface="+mn-lt"/>
                        <a:ea typeface="Segoe UI Historic" panose="020B0502040204020203" pitchFamily="34" charset="0"/>
                        <a:cs typeface="Segoe UI Historic" panose="020B0502040204020203" pitchFamily="34" charset="0"/>
                      </a:endParaRPr>
                    </a:p>
                  </a:txBody>
                  <a:tcPr marL="68580" marR="68580" marT="34290" marB="34290"/>
                </a:tc>
                <a:tc>
                  <a:txBody>
                    <a:bodyPr/>
                    <a:lstStyle/>
                    <a:p>
                      <a:r>
                        <a:rPr lang="en-IN" sz="1400" dirty="0"/>
                        <a:t>2017</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The AI-Based system aims to enhance child safety by monitoring activities, employing AI algorithms for analysis, and enabling real-time parental alerts, contributing to the advancement of child care technology.</a:t>
                      </a: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This survey provides a comprehensive overview of existing parental control technologies, including their effectiveness and features.</a:t>
                      </a:r>
                      <a:endParaRPr lang="en-IN" sz="1400" dirty="0"/>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The study focuses primarily on digital media and doesn't cover broader internet usage</a:t>
                      </a:r>
                      <a:r>
                        <a:rPr lang="en-US" sz="1400" b="0" i="0" kern="1200" dirty="0">
                          <a:solidFill>
                            <a:schemeClr val="dk1"/>
                          </a:solidFill>
                          <a:effectLst/>
                          <a:latin typeface="+mn-lt"/>
                          <a:ea typeface="+mn-ea"/>
                          <a:cs typeface="+mn-cs"/>
                        </a:rPr>
                        <a:t>.</a:t>
                      </a:r>
                      <a:endParaRPr lang="en-IN" sz="1400" dirty="0"/>
                    </a:p>
                  </a:txBody>
                  <a:tcPr marL="68580" marR="68580" marT="34290" marB="34290"/>
                </a:tc>
                <a:extLst>
                  <a:ext uri="{0D108BD9-81ED-4DB2-BD59-A6C34878D82A}">
                    <a16:rowId xmlns:a16="http://schemas.microsoft.com/office/drawing/2014/main" val="668892931"/>
                  </a:ext>
                </a:extLst>
              </a:tr>
            </a:tbl>
          </a:graphicData>
        </a:graphic>
      </p:graphicFrame>
    </p:spTree>
    <p:extLst>
      <p:ext uri="{BB962C8B-B14F-4D97-AF65-F5344CB8AC3E}">
        <p14:creationId xmlns:p14="http://schemas.microsoft.com/office/powerpoint/2010/main" val="28832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262F588-DAE6-23B9-CD7B-54D388571DFA}"/>
              </a:ext>
            </a:extLst>
          </p:cNvPr>
          <p:cNvGraphicFramePr>
            <a:graphicFrameLocks noGrp="1"/>
          </p:cNvGraphicFramePr>
          <p:nvPr>
            <p:extLst>
              <p:ext uri="{D42A27DB-BD31-4B8C-83A1-F6EECF244321}">
                <p14:modId xmlns:p14="http://schemas.microsoft.com/office/powerpoint/2010/main" val="1597308688"/>
              </p:ext>
            </p:extLst>
          </p:nvPr>
        </p:nvGraphicFramePr>
        <p:xfrm>
          <a:off x="1050290" y="1000125"/>
          <a:ext cx="7887970" cy="3124200"/>
        </p:xfrm>
        <a:graphic>
          <a:graphicData uri="http://schemas.openxmlformats.org/drawingml/2006/table">
            <a:tbl>
              <a:tblPr firstRow="1" bandRow="1">
                <a:tableStyleId>{5C22544A-7EE6-4342-B048-85BDC9FD1C3A}</a:tableStyleId>
              </a:tblPr>
              <a:tblGrid>
                <a:gridCol w="572947">
                  <a:extLst>
                    <a:ext uri="{9D8B030D-6E8A-4147-A177-3AD203B41FA5}">
                      <a16:colId xmlns:a16="http://schemas.microsoft.com/office/drawing/2014/main" val="938058513"/>
                    </a:ext>
                  </a:extLst>
                </a:gridCol>
                <a:gridCol w="1324293">
                  <a:extLst>
                    <a:ext uri="{9D8B030D-6E8A-4147-A177-3AD203B41FA5}">
                      <a16:colId xmlns:a16="http://schemas.microsoft.com/office/drawing/2014/main" val="1870423365"/>
                    </a:ext>
                  </a:extLst>
                </a:gridCol>
                <a:gridCol w="1040956">
                  <a:extLst>
                    <a:ext uri="{9D8B030D-6E8A-4147-A177-3AD203B41FA5}">
                      <a16:colId xmlns:a16="http://schemas.microsoft.com/office/drawing/2014/main" val="1302880127"/>
                    </a:ext>
                  </a:extLst>
                </a:gridCol>
                <a:gridCol w="682751">
                  <a:extLst>
                    <a:ext uri="{9D8B030D-6E8A-4147-A177-3AD203B41FA5}">
                      <a16:colId xmlns:a16="http://schemas.microsoft.com/office/drawing/2014/main" val="3392866446"/>
                    </a:ext>
                  </a:extLst>
                </a:gridCol>
                <a:gridCol w="1919640">
                  <a:extLst>
                    <a:ext uri="{9D8B030D-6E8A-4147-A177-3AD203B41FA5}">
                      <a16:colId xmlns:a16="http://schemas.microsoft.com/office/drawing/2014/main" val="1227842766"/>
                    </a:ext>
                  </a:extLst>
                </a:gridCol>
                <a:gridCol w="1220530">
                  <a:extLst>
                    <a:ext uri="{9D8B030D-6E8A-4147-A177-3AD203B41FA5}">
                      <a16:colId xmlns:a16="http://schemas.microsoft.com/office/drawing/2014/main" val="2216064674"/>
                    </a:ext>
                  </a:extLst>
                </a:gridCol>
                <a:gridCol w="1126853">
                  <a:extLst>
                    <a:ext uri="{9D8B030D-6E8A-4147-A177-3AD203B41FA5}">
                      <a16:colId xmlns:a16="http://schemas.microsoft.com/office/drawing/2014/main" val="1180313187"/>
                    </a:ext>
                  </a:extLst>
                </a:gridCol>
              </a:tblGrid>
              <a:tr h="217248">
                <a:tc>
                  <a:txBody>
                    <a:bodyPr/>
                    <a:lstStyle/>
                    <a:p>
                      <a:r>
                        <a:rPr lang="en-IN" sz="1400" dirty="0"/>
                        <a:t>S.NO</a:t>
                      </a:r>
                    </a:p>
                  </a:txBody>
                  <a:tcPr marL="68580" marR="68580" marT="34290" marB="34290"/>
                </a:tc>
                <a:tc>
                  <a:txBody>
                    <a:bodyPr/>
                    <a:lstStyle/>
                    <a:p>
                      <a:r>
                        <a:rPr lang="en-IN" sz="1400"/>
                        <a:t>          TITLE</a:t>
                      </a:r>
                      <a:endParaRPr lang="en-IN" sz="1400" dirty="0"/>
                    </a:p>
                  </a:txBody>
                  <a:tcPr marL="68580" marR="68580" marT="34290" marB="34290"/>
                </a:tc>
                <a:tc>
                  <a:txBody>
                    <a:bodyPr/>
                    <a:lstStyle/>
                    <a:p>
                      <a:r>
                        <a:rPr lang="en-IN" sz="1400" dirty="0"/>
                        <a:t>  AUTHOR</a:t>
                      </a:r>
                    </a:p>
                  </a:txBody>
                  <a:tcPr marL="68580" marR="68580" marT="34290" marB="34290"/>
                </a:tc>
                <a:tc>
                  <a:txBody>
                    <a:bodyPr/>
                    <a:lstStyle/>
                    <a:p>
                      <a:r>
                        <a:rPr lang="en-IN" sz="1400"/>
                        <a:t> YEAR</a:t>
                      </a:r>
                      <a:endParaRPr lang="en-IN" sz="1400" dirty="0"/>
                    </a:p>
                  </a:txBody>
                  <a:tcPr marL="68580" marR="68580" marT="34290" marB="34290"/>
                </a:tc>
                <a:tc>
                  <a:txBody>
                    <a:bodyPr/>
                    <a:lstStyle/>
                    <a:p>
                      <a:r>
                        <a:rPr lang="en-IN" sz="1400"/>
                        <a:t>        INSIGHTS</a:t>
                      </a:r>
                      <a:endParaRPr lang="en-IN" sz="1400" dirty="0"/>
                    </a:p>
                  </a:txBody>
                  <a:tcPr marL="68580" marR="68580" marT="34290" marB="34290"/>
                </a:tc>
                <a:tc>
                  <a:txBody>
                    <a:bodyPr/>
                    <a:lstStyle/>
                    <a:p>
                      <a:r>
                        <a:rPr lang="en-IN" sz="1400"/>
                        <a:t>   MERITS</a:t>
                      </a:r>
                      <a:endParaRPr lang="en-IN" sz="1400" dirty="0"/>
                    </a:p>
                  </a:txBody>
                  <a:tcPr marL="68580" marR="68580" marT="34290" marB="34290"/>
                </a:tc>
                <a:tc>
                  <a:txBody>
                    <a:bodyPr/>
                    <a:lstStyle/>
                    <a:p>
                      <a:r>
                        <a:rPr lang="en-IN" sz="1400" dirty="0"/>
                        <a:t> DEMERIT</a:t>
                      </a:r>
                    </a:p>
                  </a:txBody>
                  <a:tcPr marL="68580" marR="68580" marT="34290" marB="34290"/>
                </a:tc>
                <a:extLst>
                  <a:ext uri="{0D108BD9-81ED-4DB2-BD59-A6C34878D82A}">
                    <a16:rowId xmlns:a16="http://schemas.microsoft.com/office/drawing/2014/main" val="3406382388"/>
                  </a:ext>
                </a:extLst>
              </a:tr>
              <a:tr h="2549107">
                <a:tc>
                  <a:txBody>
                    <a:bodyPr/>
                    <a:lstStyle/>
                    <a:p>
                      <a:r>
                        <a:rPr lang="en-IN" sz="1400" dirty="0"/>
                        <a:t>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 Comprehensive Study of Parental Control Mechanisms for Smart Devices</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Mohd </a:t>
                      </a:r>
                      <a:r>
                        <a:rPr lang="en-IN" sz="1400" b="0" i="0" u="none" strike="noStrike" cap="none" dirty="0" err="1">
                          <a:solidFill>
                            <a:schemeClr val="dk1"/>
                          </a:solidFill>
                          <a:effectLst/>
                          <a:latin typeface="+mn-lt"/>
                          <a:ea typeface="+mn-ea"/>
                          <a:cs typeface="+mn-cs"/>
                          <a:sym typeface="Arial"/>
                        </a:rPr>
                        <a:t>Anuaruddin</a:t>
                      </a:r>
                      <a:r>
                        <a:rPr lang="en-IN" sz="1400" b="0" i="0" u="none" strike="noStrike" cap="none" dirty="0">
                          <a:solidFill>
                            <a:schemeClr val="dk1"/>
                          </a:solidFill>
                          <a:effectLst/>
                          <a:latin typeface="+mn-lt"/>
                          <a:ea typeface="+mn-ea"/>
                          <a:cs typeface="+mn-cs"/>
                          <a:sym typeface="Arial"/>
                        </a:rPr>
                        <a:t> Bin </a:t>
                      </a:r>
                      <a:r>
                        <a:rPr lang="en-IN" sz="1400" b="0" i="0" u="none" strike="noStrike" cap="none" dirty="0" err="1">
                          <a:solidFill>
                            <a:schemeClr val="dk1"/>
                          </a:solidFill>
                          <a:effectLst/>
                          <a:latin typeface="+mn-lt"/>
                          <a:ea typeface="+mn-ea"/>
                          <a:cs typeface="+mn-cs"/>
                          <a:sym typeface="Arial"/>
                        </a:rPr>
                        <a:t>Ahmadon</a:t>
                      </a:r>
                      <a:r>
                        <a:rPr lang="en-IN" sz="1400" b="0" i="0" u="none" strike="noStrike" cap="none" dirty="0">
                          <a:solidFill>
                            <a:schemeClr val="dk1"/>
                          </a:solidFill>
                          <a:effectLst/>
                          <a:latin typeface="+mn-lt"/>
                          <a:ea typeface="+mn-ea"/>
                          <a:cs typeface="+mn-cs"/>
                          <a:sym typeface="Arial"/>
                        </a:rPr>
                        <a:t>, et al.</a:t>
                      </a:r>
                      <a:endParaRPr lang="en-US" sz="1400" dirty="0">
                        <a:latin typeface="+mn-lt"/>
                      </a:endParaRPr>
                    </a:p>
                  </a:txBody>
                  <a:tcPr marL="68580" marR="68580" marT="34290" marB="34290"/>
                </a:tc>
                <a:tc>
                  <a:txBody>
                    <a:bodyPr/>
                    <a:lstStyle/>
                    <a:p>
                      <a:r>
                        <a:rPr lang="en-IN" sz="1400" dirty="0"/>
                        <a:t>2018</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An integrated parental control system that employs AI-driven behavior analysis and advanced encryption techniques. It discusses the system's ability to mitigate risks associated with online gaming, social media, and information sharing.</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This study explores parental control mechanisms for various smart devices, offering insights into technological advancements.</a:t>
                      </a:r>
                      <a:endParaRPr lang="en-IN" sz="1400" dirty="0"/>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It lacks a deep analysis of the psychological and social impacts of parental control on children.</a:t>
                      </a:r>
                      <a:endParaRPr lang="en-IN" sz="1400" dirty="0"/>
                    </a:p>
                  </a:txBody>
                  <a:tcPr marL="68580" marR="68580" marT="34290" marB="34290"/>
                </a:tc>
                <a:extLst>
                  <a:ext uri="{0D108BD9-81ED-4DB2-BD59-A6C34878D82A}">
                    <a16:rowId xmlns:a16="http://schemas.microsoft.com/office/drawing/2014/main" val="2138225165"/>
                  </a:ext>
                </a:extLst>
              </a:tr>
            </a:tbl>
          </a:graphicData>
        </a:graphic>
      </p:graphicFrame>
    </p:spTree>
    <p:extLst>
      <p:ext uri="{BB962C8B-B14F-4D97-AF65-F5344CB8AC3E}">
        <p14:creationId xmlns:p14="http://schemas.microsoft.com/office/powerpoint/2010/main" val="633510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B20CBFA-354C-7ABE-FA9C-33285AFF78EE}"/>
              </a:ext>
            </a:extLst>
          </p:cNvPr>
          <p:cNvGraphicFramePr>
            <a:graphicFrameLocks noGrp="1"/>
          </p:cNvGraphicFramePr>
          <p:nvPr>
            <p:extLst>
              <p:ext uri="{D42A27DB-BD31-4B8C-83A1-F6EECF244321}">
                <p14:modId xmlns:p14="http://schemas.microsoft.com/office/powerpoint/2010/main" val="2649063802"/>
              </p:ext>
            </p:extLst>
          </p:nvPr>
        </p:nvGraphicFramePr>
        <p:xfrm>
          <a:off x="1066800" y="1001866"/>
          <a:ext cx="7983695" cy="2995090"/>
        </p:xfrm>
        <a:graphic>
          <a:graphicData uri="http://schemas.openxmlformats.org/drawingml/2006/table">
            <a:tbl>
              <a:tblPr firstRow="1" bandRow="1">
                <a:tableStyleId>{5C22544A-7EE6-4342-B048-85BDC9FD1C3A}</a:tableStyleId>
              </a:tblPr>
              <a:tblGrid>
                <a:gridCol w="584791">
                  <a:extLst>
                    <a:ext uri="{9D8B030D-6E8A-4147-A177-3AD203B41FA5}">
                      <a16:colId xmlns:a16="http://schemas.microsoft.com/office/drawing/2014/main" val="3906328978"/>
                    </a:ext>
                  </a:extLst>
                </a:gridCol>
                <a:gridCol w="1112874">
                  <a:extLst>
                    <a:ext uri="{9D8B030D-6E8A-4147-A177-3AD203B41FA5}">
                      <a16:colId xmlns:a16="http://schemas.microsoft.com/office/drawing/2014/main" val="2902558703"/>
                    </a:ext>
                  </a:extLst>
                </a:gridCol>
                <a:gridCol w="1320105">
                  <a:extLst>
                    <a:ext uri="{9D8B030D-6E8A-4147-A177-3AD203B41FA5}">
                      <a16:colId xmlns:a16="http://schemas.microsoft.com/office/drawing/2014/main" val="939185349"/>
                    </a:ext>
                  </a:extLst>
                </a:gridCol>
                <a:gridCol w="650463">
                  <a:extLst>
                    <a:ext uri="{9D8B030D-6E8A-4147-A177-3AD203B41FA5}">
                      <a16:colId xmlns:a16="http://schemas.microsoft.com/office/drawing/2014/main" val="3123610362"/>
                    </a:ext>
                  </a:extLst>
                </a:gridCol>
                <a:gridCol w="2022407">
                  <a:extLst>
                    <a:ext uri="{9D8B030D-6E8A-4147-A177-3AD203B41FA5}">
                      <a16:colId xmlns:a16="http://schemas.microsoft.com/office/drawing/2014/main" val="3727199204"/>
                    </a:ext>
                  </a:extLst>
                </a:gridCol>
                <a:gridCol w="1253585">
                  <a:extLst>
                    <a:ext uri="{9D8B030D-6E8A-4147-A177-3AD203B41FA5}">
                      <a16:colId xmlns:a16="http://schemas.microsoft.com/office/drawing/2014/main" val="2367427758"/>
                    </a:ext>
                  </a:extLst>
                </a:gridCol>
                <a:gridCol w="1039470">
                  <a:extLst>
                    <a:ext uri="{9D8B030D-6E8A-4147-A177-3AD203B41FA5}">
                      <a16:colId xmlns:a16="http://schemas.microsoft.com/office/drawing/2014/main" val="1412516595"/>
                    </a:ext>
                  </a:extLst>
                </a:gridCol>
              </a:tblGrid>
              <a:tr h="366190">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a:t>   AUTHOR</a:t>
                      </a:r>
                      <a:endParaRPr lang="en-IN" sz="1400" dirty="0"/>
                    </a:p>
                  </a:txBody>
                  <a:tcPr marL="68580" marR="68580" marT="34290" marB="34290"/>
                </a:tc>
                <a:tc>
                  <a:txBody>
                    <a:bodyPr/>
                    <a:lstStyle/>
                    <a:p>
                      <a:r>
                        <a:rPr lang="en-IN" sz="1400" dirty="0"/>
                        <a:t>YEAR</a:t>
                      </a:r>
                    </a:p>
                  </a:txBody>
                  <a:tcPr marL="68580" marR="68580" marT="34290" marB="34290"/>
                </a:tc>
                <a:tc>
                  <a:txBody>
                    <a:bodyPr/>
                    <a:lstStyle/>
                    <a:p>
                      <a:r>
                        <a:rPr lang="en-IN" sz="1400"/>
                        <a:t>        INSIGHTS</a:t>
                      </a:r>
                      <a:endParaRPr lang="en-IN" sz="1400" dirty="0"/>
                    </a:p>
                  </a:txBody>
                  <a:tcPr marL="68580" marR="68580" marT="34290" marB="34290"/>
                </a:tc>
                <a:tc>
                  <a:txBody>
                    <a:bodyPr/>
                    <a:lstStyle/>
                    <a:p>
                      <a:r>
                        <a:rPr lang="en-IN" sz="1400"/>
                        <a:t>   MERITS</a:t>
                      </a:r>
                      <a:endParaRPr lang="en-IN" sz="1400" dirty="0"/>
                    </a:p>
                  </a:txBody>
                  <a:tcPr marL="68580" marR="68580" marT="34290" marB="34290"/>
                </a:tc>
                <a:tc>
                  <a:txBody>
                    <a:bodyPr/>
                    <a:lstStyle/>
                    <a:p>
                      <a:r>
                        <a:rPr lang="en-IN" sz="1400" dirty="0"/>
                        <a:t>  DEMERIT</a:t>
                      </a:r>
                    </a:p>
                  </a:txBody>
                  <a:tcPr marL="68580" marR="68580" marT="34290" marB="34290"/>
                </a:tc>
                <a:extLst>
                  <a:ext uri="{0D108BD9-81ED-4DB2-BD59-A6C34878D82A}">
                    <a16:rowId xmlns:a16="http://schemas.microsoft.com/office/drawing/2014/main" val="3638200051"/>
                  </a:ext>
                </a:extLst>
              </a:tr>
              <a:tr h="2615609">
                <a:tc>
                  <a:txBody>
                    <a:bodyPr/>
                    <a:lstStyle/>
                    <a:p>
                      <a:r>
                        <a:rPr lang="en-IN" sz="1400" dirty="0"/>
                        <a:t>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Parental Control: A Survey of Software and Hardware Solutions</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Lu, Y.; Wenyu Xu.</a:t>
                      </a:r>
                      <a:endParaRPr lang="en-US" sz="1400" dirty="0">
                        <a:latin typeface="+mn-lt"/>
                      </a:endParaRPr>
                    </a:p>
                  </a:txBody>
                  <a:tcPr marL="68580" marR="68580" marT="34290" marB="34290"/>
                </a:tc>
                <a:tc>
                  <a:txBody>
                    <a:bodyPr/>
                    <a:lstStyle/>
                    <a:p>
                      <a:r>
                        <a:rPr lang="en-IN" sz="1400" dirty="0"/>
                        <a:t>2016</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An integrated parental control system that employs AI-driven behavior analysis and advanced encryption techniques. It discusses the system's ability to mitigate risks associated with online gaming, social media, and information sharing.</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This survey discusses both software and hardware solutions, providing a well-rounded perspective.</a:t>
                      </a:r>
                      <a:endParaRPr lang="en-IN" sz="1400" dirty="0"/>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It might be slightly outdated in terms of recent technological developments.</a:t>
                      </a:r>
                      <a:endParaRPr lang="en-IN" sz="1400" dirty="0"/>
                    </a:p>
                  </a:txBody>
                  <a:tcPr marL="68580" marR="68580" marT="34290" marB="34290"/>
                </a:tc>
                <a:extLst>
                  <a:ext uri="{0D108BD9-81ED-4DB2-BD59-A6C34878D82A}">
                    <a16:rowId xmlns:a16="http://schemas.microsoft.com/office/drawing/2014/main" val="2814615398"/>
                  </a:ext>
                </a:extLst>
              </a:tr>
            </a:tbl>
          </a:graphicData>
        </a:graphic>
      </p:graphicFrame>
    </p:spTree>
    <p:extLst>
      <p:ext uri="{BB962C8B-B14F-4D97-AF65-F5344CB8AC3E}">
        <p14:creationId xmlns:p14="http://schemas.microsoft.com/office/powerpoint/2010/main" val="183033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A54FA3-9071-F035-1745-0DC41CC6F8D0}"/>
              </a:ext>
            </a:extLst>
          </p:cNvPr>
          <p:cNvGraphicFramePr>
            <a:graphicFrameLocks noGrp="1"/>
          </p:cNvGraphicFramePr>
          <p:nvPr>
            <p:extLst>
              <p:ext uri="{D42A27DB-BD31-4B8C-83A1-F6EECF244321}">
                <p14:modId xmlns:p14="http://schemas.microsoft.com/office/powerpoint/2010/main" val="2155305527"/>
              </p:ext>
            </p:extLst>
          </p:nvPr>
        </p:nvGraphicFramePr>
        <p:xfrm>
          <a:off x="1050467" y="1010670"/>
          <a:ext cx="7659193" cy="3388860"/>
        </p:xfrm>
        <a:graphic>
          <a:graphicData uri="http://schemas.openxmlformats.org/drawingml/2006/table">
            <a:tbl>
              <a:tblPr firstRow="1" bandRow="1">
                <a:tableStyleId>{5C22544A-7EE6-4342-B048-85BDC9FD1C3A}</a:tableStyleId>
              </a:tblPr>
              <a:tblGrid>
                <a:gridCol w="586947">
                  <a:extLst>
                    <a:ext uri="{9D8B030D-6E8A-4147-A177-3AD203B41FA5}">
                      <a16:colId xmlns:a16="http://schemas.microsoft.com/office/drawing/2014/main" val="1367459038"/>
                    </a:ext>
                  </a:extLst>
                </a:gridCol>
                <a:gridCol w="1250809">
                  <a:extLst>
                    <a:ext uri="{9D8B030D-6E8A-4147-A177-3AD203B41FA5}">
                      <a16:colId xmlns:a16="http://schemas.microsoft.com/office/drawing/2014/main" val="1618044990"/>
                    </a:ext>
                  </a:extLst>
                </a:gridCol>
                <a:gridCol w="992360">
                  <a:extLst>
                    <a:ext uri="{9D8B030D-6E8A-4147-A177-3AD203B41FA5}">
                      <a16:colId xmlns:a16="http://schemas.microsoft.com/office/drawing/2014/main" val="2567610272"/>
                    </a:ext>
                  </a:extLst>
                </a:gridCol>
                <a:gridCol w="683797">
                  <a:extLst>
                    <a:ext uri="{9D8B030D-6E8A-4147-A177-3AD203B41FA5}">
                      <a16:colId xmlns:a16="http://schemas.microsoft.com/office/drawing/2014/main" val="1810378794"/>
                    </a:ext>
                  </a:extLst>
                </a:gridCol>
                <a:gridCol w="1822866">
                  <a:extLst>
                    <a:ext uri="{9D8B030D-6E8A-4147-A177-3AD203B41FA5}">
                      <a16:colId xmlns:a16="http://schemas.microsoft.com/office/drawing/2014/main" val="1317954164"/>
                    </a:ext>
                  </a:extLst>
                </a:gridCol>
                <a:gridCol w="1175633">
                  <a:extLst>
                    <a:ext uri="{9D8B030D-6E8A-4147-A177-3AD203B41FA5}">
                      <a16:colId xmlns:a16="http://schemas.microsoft.com/office/drawing/2014/main" val="2773319298"/>
                    </a:ext>
                  </a:extLst>
                </a:gridCol>
                <a:gridCol w="1146781">
                  <a:extLst>
                    <a:ext uri="{9D8B030D-6E8A-4147-A177-3AD203B41FA5}">
                      <a16:colId xmlns:a16="http://schemas.microsoft.com/office/drawing/2014/main" val="1512886377"/>
                    </a:ext>
                  </a:extLst>
                </a:gridCol>
              </a:tblGrid>
              <a:tr h="333240">
                <a:tc>
                  <a:txBody>
                    <a:bodyPr/>
                    <a:lstStyle/>
                    <a:p>
                      <a:r>
                        <a:rPr lang="en-IN" sz="1400" dirty="0"/>
                        <a:t>S.NO</a:t>
                      </a:r>
                    </a:p>
                  </a:txBody>
                  <a:tcPr marL="68580" marR="68580" marT="34290" marB="34290"/>
                </a:tc>
                <a:tc>
                  <a:txBody>
                    <a:bodyPr/>
                    <a:lstStyle/>
                    <a:p>
                      <a:r>
                        <a:rPr lang="en-IN" sz="1400" dirty="0"/>
                        <a:t>     TITLE</a:t>
                      </a:r>
                    </a:p>
                  </a:txBody>
                  <a:tcPr marL="68580" marR="68580" marT="34290" marB="34290"/>
                </a:tc>
                <a:tc>
                  <a:txBody>
                    <a:bodyPr/>
                    <a:lstStyle/>
                    <a:p>
                      <a:r>
                        <a:rPr lang="en-IN" sz="1400" dirty="0"/>
                        <a:t> AUTHOR</a:t>
                      </a:r>
                    </a:p>
                  </a:txBody>
                  <a:tcPr marL="68580" marR="68580" marT="34290" marB="34290"/>
                </a:tc>
                <a:tc>
                  <a:txBody>
                    <a:bodyPr/>
                    <a:lstStyle/>
                    <a:p>
                      <a:r>
                        <a:rPr lang="en-IN" sz="1400" dirty="0"/>
                        <a:t> YEAR</a:t>
                      </a:r>
                    </a:p>
                  </a:txBody>
                  <a:tcPr marL="68580" marR="68580" marT="34290" marB="34290"/>
                </a:tc>
                <a:tc>
                  <a:txBody>
                    <a:bodyPr/>
                    <a:lstStyle/>
                    <a:p>
                      <a:pPr algn="ctr"/>
                      <a:r>
                        <a:rPr lang="en-IN" sz="1400" dirty="0"/>
                        <a:t>INSIGHTS</a:t>
                      </a:r>
                    </a:p>
                  </a:txBody>
                  <a:tcPr marL="68580" marR="68580" marT="34290" marB="34290"/>
                </a:tc>
                <a:tc>
                  <a:txBody>
                    <a:bodyPr/>
                    <a:lstStyle/>
                    <a:p>
                      <a:r>
                        <a:rPr lang="en-IN" sz="1400"/>
                        <a:t>   MERITS</a:t>
                      </a:r>
                      <a:endParaRPr lang="en-IN" sz="1400" dirty="0"/>
                    </a:p>
                  </a:txBody>
                  <a:tcPr marL="68580" marR="68580" marT="34290" marB="34290"/>
                </a:tc>
                <a:tc>
                  <a:txBody>
                    <a:bodyPr/>
                    <a:lstStyle/>
                    <a:p>
                      <a:r>
                        <a:rPr lang="en-IN" sz="1400" dirty="0"/>
                        <a:t> DEMERITS</a:t>
                      </a:r>
                    </a:p>
                  </a:txBody>
                  <a:tcPr marL="68580" marR="68580" marT="34290" marB="34290"/>
                </a:tc>
                <a:extLst>
                  <a:ext uri="{0D108BD9-81ED-4DB2-BD59-A6C34878D82A}">
                    <a16:rowId xmlns:a16="http://schemas.microsoft.com/office/drawing/2014/main" val="249245940"/>
                  </a:ext>
                </a:extLst>
              </a:tr>
              <a:tr h="2875995">
                <a:tc>
                  <a:txBody>
                    <a:bodyPr/>
                    <a:lstStyle/>
                    <a:p>
                      <a:r>
                        <a:rPr lang="en-IN" sz="1400" dirty="0"/>
                        <a:t>4.</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Cyber-Parenting: A Systematic Review of Parental Control</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Ahmad </a:t>
                      </a:r>
                      <a:r>
                        <a:rPr lang="en-IN" sz="1400" b="0" i="0" u="none" strike="noStrike" cap="none" dirty="0" err="1">
                          <a:solidFill>
                            <a:schemeClr val="dk1"/>
                          </a:solidFill>
                          <a:effectLst/>
                          <a:latin typeface="+mn-lt"/>
                          <a:ea typeface="+mn-ea"/>
                          <a:cs typeface="+mn-cs"/>
                          <a:sym typeface="Arial"/>
                        </a:rPr>
                        <a:t>Alhuneiti</a:t>
                      </a:r>
                      <a:r>
                        <a:rPr lang="en-IN" sz="1400" b="0" i="0" u="none" strike="noStrike" cap="none" dirty="0">
                          <a:solidFill>
                            <a:schemeClr val="dk1"/>
                          </a:solidFill>
                          <a:effectLst/>
                          <a:latin typeface="+mn-lt"/>
                          <a:ea typeface="+mn-ea"/>
                          <a:cs typeface="+mn-cs"/>
                          <a:sym typeface="Arial"/>
                        </a:rPr>
                        <a:t>, et al.</a:t>
                      </a:r>
                      <a:endParaRPr lang="en-US" sz="1400" dirty="0">
                        <a:latin typeface="+mn-lt"/>
                      </a:endParaRPr>
                    </a:p>
                  </a:txBody>
                  <a:tcPr marL="68580" marR="68580" marT="34290" marB="34290"/>
                </a:tc>
                <a:tc>
                  <a:txBody>
                    <a:bodyPr/>
                    <a:lstStyle/>
                    <a:p>
                      <a:r>
                        <a:rPr lang="en-IN" sz="1400" dirty="0"/>
                        <a:t>2018</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An integrated parental control system that employs AI-driven behavior analysis and advanced encryption techniques. It discusses the system's ability to mitigate risks associated with online gaming, social media, and information sharing.</a:t>
                      </a:r>
                      <a:endParaRPr lang="en-IN" sz="1400" b="0" kern="1200" dirty="0">
                        <a:solidFill>
                          <a:schemeClr val="dk1"/>
                        </a:solidFill>
                        <a:effectLst/>
                        <a:latin typeface="+mn-lt"/>
                        <a:ea typeface="+mn-ea"/>
                        <a:cs typeface="Times New Roman" panose="02020603050405020304" pitchFamily="18" charset="0"/>
                      </a:endParaRP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This systematic review gives an in-depth analysis of various parental control methods and their effects.</a:t>
                      </a:r>
                    </a:p>
                  </a:txBody>
                  <a:tcPr marL="68580" marR="68580" marT="34290" marB="34290"/>
                </a:tc>
                <a:tc>
                  <a:txBody>
                    <a:bodyPr/>
                    <a:lstStyle/>
                    <a:p>
                      <a:r>
                        <a:rPr lang="en-US" sz="1400" b="0" i="0" u="none" strike="noStrike" cap="none" dirty="0">
                          <a:solidFill>
                            <a:schemeClr val="dk1"/>
                          </a:solidFill>
                          <a:effectLst/>
                          <a:latin typeface="+mn-lt"/>
                          <a:ea typeface="+mn-ea"/>
                          <a:cs typeface="+mn-cs"/>
                          <a:sym typeface="Arial"/>
                        </a:rPr>
                        <a:t>It might lack coverage of very recent developments in the field.</a:t>
                      </a:r>
                      <a:endParaRPr lang="en-IN" sz="1400" dirty="0"/>
                    </a:p>
                  </a:txBody>
                  <a:tcPr marL="68580" marR="68580" marT="34290" marB="34290"/>
                </a:tc>
                <a:extLst>
                  <a:ext uri="{0D108BD9-81ED-4DB2-BD59-A6C34878D82A}">
                    <a16:rowId xmlns:a16="http://schemas.microsoft.com/office/drawing/2014/main" val="3880110086"/>
                  </a:ext>
                </a:extLst>
              </a:tr>
            </a:tbl>
          </a:graphicData>
        </a:graphic>
      </p:graphicFrame>
    </p:spTree>
    <p:extLst>
      <p:ext uri="{BB962C8B-B14F-4D97-AF65-F5344CB8AC3E}">
        <p14:creationId xmlns:p14="http://schemas.microsoft.com/office/powerpoint/2010/main" val="102370236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29B7EE2-8E3D-434A-BB6E-A5E4644941F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1646</TotalTime>
  <Words>1959</Words>
  <Application>Microsoft Office PowerPoint</Application>
  <PresentationFormat>On-screen Show (16:9)</PresentationFormat>
  <Paragraphs>254</Paragraphs>
  <Slides>31</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Roboto</vt:lpstr>
      <vt:lpstr>Comic Sans MS</vt:lpstr>
      <vt:lpstr>Montserrat</vt:lpstr>
      <vt:lpstr>Lato</vt:lpstr>
      <vt:lpstr>Calibri</vt:lpstr>
      <vt:lpstr>Times New Roman</vt:lpstr>
      <vt:lpstr>Focus</vt:lpstr>
      <vt:lpstr>1_Office Theme</vt:lpstr>
      <vt:lpstr>PARENTAL CONTROL SYSTEM WITH CYBER SECURITY</vt:lpstr>
      <vt:lpstr>PowerPoint Presentation</vt:lpstr>
      <vt:lpstr>PowerPoint Presentation</vt:lpstr>
      <vt:lpstr>ABSTRACT</vt:lpstr>
      <vt:lpstr>INTRODUCTION </vt:lpstr>
      <vt:lpstr>LITERATURE SURVEY </vt:lpstr>
      <vt:lpstr>PowerPoint Presentation</vt:lpstr>
      <vt:lpstr>PowerPoint Presentation</vt:lpstr>
      <vt:lpstr>PowerPoint Presentation</vt:lpstr>
      <vt:lpstr>PowerPoint Presentation</vt:lpstr>
      <vt:lpstr>PowerPoint Presentation</vt:lpstr>
      <vt:lpstr>PowerPoint Presentation</vt:lpstr>
      <vt:lpstr>EXISTING METHOD</vt:lpstr>
      <vt:lpstr>DRAWBACKS IN EXISTING METHOD</vt:lpstr>
      <vt:lpstr>PROPOSED SYSTEM</vt:lpstr>
      <vt:lpstr>ADVANTAGES OF PROPOSED SYSTEM</vt:lpstr>
      <vt:lpstr>MODULES</vt:lpstr>
      <vt:lpstr>USER AUTHENTICATION</vt:lpstr>
      <vt:lpstr>LOCATION TRACKING </vt:lpstr>
      <vt:lpstr>CLIPBOARD TOOL</vt:lpstr>
      <vt:lpstr>ROUTINE WORK </vt:lpstr>
      <vt:lpstr>APP MANAGEMENT  </vt:lpstr>
      <vt:lpstr>REPORTING AND ALERTS </vt:lpstr>
      <vt:lpstr>The Module Remote Control in a parental control system enables remote monitoring and management of digital devices used by children. It allows parents to set usage limits, block inappropriate content, and track online activity from a centralized platform, providing effective oversight and safeguarding of children's online experiences.</vt:lpstr>
      <vt:lpstr>WORKING PRINCIPLE</vt:lpstr>
      <vt:lpstr>SYSTEM ARCHITECTURE</vt:lpstr>
      <vt:lpstr>SAMPLE SNAPSHOTS</vt:lpstr>
      <vt:lpstr> H/W and S/W REQUIREMENTS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PDF CONVERTER</dc:title>
  <dc:creator>PRASHANT SHUKLA</dc:creator>
  <cp:lastModifiedBy>PRASHANT SHUKLA</cp:lastModifiedBy>
  <cp:revision>55</cp:revision>
  <dcterms:modified xsi:type="dcterms:W3CDTF">2024-03-10T13:47:31Z</dcterms:modified>
</cp:coreProperties>
</file>